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31" r:id="rId2"/>
  </p:sldMasterIdLst>
  <p:notesMasterIdLst>
    <p:notesMasterId r:id="rId33"/>
  </p:notesMasterIdLst>
  <p:sldIdLst>
    <p:sldId id="256" r:id="rId3"/>
    <p:sldId id="279" r:id="rId4"/>
    <p:sldId id="281" r:id="rId5"/>
    <p:sldId id="282" r:id="rId6"/>
    <p:sldId id="283" r:id="rId7"/>
    <p:sldId id="306" r:id="rId8"/>
    <p:sldId id="307" r:id="rId9"/>
    <p:sldId id="284" r:id="rId10"/>
    <p:sldId id="292" r:id="rId11"/>
    <p:sldId id="293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260" r:id="rId32"/>
  </p:sldIdLst>
  <p:sldSz cx="12192000" cy="6858000"/>
  <p:notesSz cx="6858000" cy="9144000"/>
  <p:embeddedFontLst>
    <p:embeddedFont>
      <p:font typeface="等线" panose="02010600030101010101" pitchFamily="2" charset="-122"/>
      <p:regular r:id="rId34"/>
      <p:bold r:id="rId35"/>
    </p:embeddedFont>
    <p:embeddedFont>
      <p:font typeface="黑体" panose="02010609060101010101" pitchFamily="49" charset="-122"/>
      <p:regular r:id="rId36"/>
    </p:embeddedFont>
    <p:embeddedFont>
      <p:font typeface="微软雅黑" panose="020B0503020204020204" pitchFamily="34" charset="-122"/>
      <p:regular r:id="rId37"/>
      <p:bold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6" pos="7378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2F5"/>
    <a:srgbClr val="314371"/>
    <a:srgbClr val="2A3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77" autoAdjust="0"/>
    <p:restoredTop sz="96404" autoAdjust="0"/>
  </p:normalViewPr>
  <p:slideViewPr>
    <p:cSldViewPr snapToGrid="0" showGuides="1">
      <p:cViewPr varScale="1">
        <p:scale>
          <a:sx n="114" d="100"/>
          <a:sy n="114" d="100"/>
        </p:scale>
        <p:origin x="306" y="108"/>
      </p:cViewPr>
      <p:guideLst>
        <p:guide orient="horz" pos="2183"/>
        <p:guide pos="3840"/>
        <p:guide pos="325"/>
        <p:guide orient="horz" pos="436"/>
        <p:guide orient="horz" pos="4110"/>
        <p:guide pos="7378"/>
        <p:guide orient="horz" pos="9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-1"/>
            <a:ext cx="12186286" cy="6858001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2025/12/3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2025/12/3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62480-A9DA-40D6-A42E-F2C4EAA26F9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77002-65AA-4060-9573-D0355C08E9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">
                <a:srgbClr val="314371"/>
              </a:gs>
              <a:gs pos="40000">
                <a:srgbClr val="314371">
                  <a:alpha val="88000"/>
                </a:srgbClr>
              </a:gs>
              <a:gs pos="66000">
                <a:srgbClr val="314371">
                  <a:alpha val="70000"/>
                </a:srgbClr>
              </a:gs>
              <a:gs pos="100000">
                <a:srgbClr val="314371">
                  <a:alpha val="6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74908" y="4475292"/>
            <a:ext cx="1670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>
                <a:solidFill>
                  <a:schemeClr val="bg1"/>
                </a:solidFill>
                <a:cs typeface="+mn-ea"/>
                <a:sym typeface="+mn-lt"/>
              </a:rPr>
              <a:t>教务处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15938" y="2431138"/>
            <a:ext cx="11388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全国大学英语四、六级考试监考工作培训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2" y="377902"/>
            <a:ext cx="3290286" cy="644830"/>
          </a:xfrm>
          <a:prstGeom prst="rect">
            <a:avLst/>
          </a:prstGeom>
        </p:spPr>
      </p:pic>
      <p:sp>
        <p:nvSpPr>
          <p:cNvPr id="2" name="Freeform 6">
            <a:extLst>
              <a:ext uri="{FF2B5EF4-FFF2-40B4-BE49-F238E27FC236}">
                <a16:creationId xmlns:a16="http://schemas.microsoft.com/office/drawing/2014/main" id="{DCB92C30-E5D3-FDB8-F165-C8174D24CCA6}"/>
              </a:ext>
            </a:extLst>
          </p:cNvPr>
          <p:cNvSpPr>
            <a:spLocks noEditPoints="1"/>
          </p:cNvSpPr>
          <p:nvPr/>
        </p:nvSpPr>
        <p:spPr bwMode="auto">
          <a:xfrm>
            <a:off x="4811101" y="4606824"/>
            <a:ext cx="452371" cy="355266"/>
          </a:xfrm>
          <a:custGeom>
            <a:avLst/>
            <a:gdLst>
              <a:gd name="T0" fmla="*/ 765 w 4202"/>
              <a:gd name="T1" fmla="*/ 1869 h 3300"/>
              <a:gd name="T2" fmla="*/ 2101 w 4202"/>
              <a:gd name="T3" fmla="*/ 2566 h 3300"/>
              <a:gd name="T4" fmla="*/ 3435 w 4202"/>
              <a:gd name="T5" fmla="*/ 1869 h 3300"/>
              <a:gd name="T6" fmla="*/ 3435 w 4202"/>
              <a:gd name="T7" fmla="*/ 2604 h 3300"/>
              <a:gd name="T8" fmla="*/ 2100 w 4202"/>
              <a:gd name="T9" fmla="*/ 3300 h 3300"/>
              <a:gd name="T10" fmla="*/ 765 w 4202"/>
              <a:gd name="T11" fmla="*/ 2604 h 3300"/>
              <a:gd name="T12" fmla="*/ 765 w 4202"/>
              <a:gd name="T13" fmla="*/ 1869 h 3300"/>
              <a:gd name="T14" fmla="*/ 2101 w 4202"/>
              <a:gd name="T15" fmla="*/ 0 h 3300"/>
              <a:gd name="T16" fmla="*/ 4202 w 4202"/>
              <a:gd name="T17" fmla="*/ 1099 h 3300"/>
              <a:gd name="T18" fmla="*/ 4202 w 4202"/>
              <a:gd name="T19" fmla="*/ 2566 h 3300"/>
              <a:gd name="T20" fmla="*/ 3819 w 4202"/>
              <a:gd name="T21" fmla="*/ 2566 h 3300"/>
              <a:gd name="T22" fmla="*/ 3819 w 4202"/>
              <a:gd name="T23" fmla="*/ 1299 h 3300"/>
              <a:gd name="T24" fmla="*/ 2101 w 4202"/>
              <a:gd name="T25" fmla="*/ 2197 h 3300"/>
              <a:gd name="T26" fmla="*/ 0 w 4202"/>
              <a:gd name="T27" fmla="*/ 1099 h 3300"/>
              <a:gd name="T28" fmla="*/ 2101 w 4202"/>
              <a:gd name="T29" fmla="*/ 0 h 3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02" h="3300">
                <a:moveTo>
                  <a:pt x="765" y="1869"/>
                </a:moveTo>
                <a:lnTo>
                  <a:pt x="2101" y="2566"/>
                </a:lnTo>
                <a:lnTo>
                  <a:pt x="3435" y="1869"/>
                </a:lnTo>
                <a:lnTo>
                  <a:pt x="3435" y="2604"/>
                </a:lnTo>
                <a:lnTo>
                  <a:pt x="2100" y="3300"/>
                </a:lnTo>
                <a:lnTo>
                  <a:pt x="765" y="2604"/>
                </a:lnTo>
                <a:lnTo>
                  <a:pt x="765" y="1869"/>
                </a:lnTo>
                <a:close/>
                <a:moveTo>
                  <a:pt x="2101" y="0"/>
                </a:moveTo>
                <a:lnTo>
                  <a:pt x="4202" y="1099"/>
                </a:lnTo>
                <a:lnTo>
                  <a:pt x="4202" y="2566"/>
                </a:lnTo>
                <a:lnTo>
                  <a:pt x="3819" y="2566"/>
                </a:lnTo>
                <a:lnTo>
                  <a:pt x="3819" y="1299"/>
                </a:lnTo>
                <a:lnTo>
                  <a:pt x="2101" y="2197"/>
                </a:lnTo>
                <a:lnTo>
                  <a:pt x="0" y="1099"/>
                </a:lnTo>
                <a:lnTo>
                  <a:pt x="210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12C0C-05CE-4CFB-819C-C9AED0D86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C8A2ABB2-1571-B9EA-2F6B-5266632C6DCF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D5D071E8-42C1-2AE6-861E-203436A1D2BE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709185D2-807B-5ABA-F917-33248BC9715D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BE9F23E1-F3C7-9983-F4C9-538859E1A269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A46B86DE-BAF3-587E-38C9-F7770CAD43BD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888D90D2-6857-141C-9148-A9AD3EC68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F51CC515-A4A1-8581-6A83-16702A8BA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监考工作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655154A-9D61-42E1-6232-1AAEC58B3B8E}"/>
              </a:ext>
            </a:extLst>
          </p:cNvPr>
          <p:cNvSpPr txBox="1"/>
          <p:nvPr/>
        </p:nvSpPr>
        <p:spPr>
          <a:xfrm>
            <a:off x="525041" y="1428743"/>
            <a:ext cx="11141918" cy="2339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分发答题卡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2】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（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9:05/15:05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）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下发答题卡 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2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，指导考生填写（涂）答题卡 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2 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上的学校名称、姓名及准考证号等信息。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8850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A75E5-DD56-00F4-0FEC-9BC814A20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E947AF0F-3533-64AD-B379-B2744ECEFA6F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3310ED02-94D5-0DD8-E49F-4AC52BAEED8A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D8D75002-B611-3CDF-0AD7-74EE40BD83A5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129510A4-D601-B342-F51B-F7655A4DAE83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5E59253C-2587-349A-5059-93923B4A238E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E2617913-41D9-C15A-5A1E-FE1979E33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1809849C-7881-7A27-692E-3AA3CCECF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监考工作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DB16F9-08A7-8053-53BA-49A3745B657C}"/>
              </a:ext>
            </a:extLst>
          </p:cNvPr>
          <p:cNvSpPr txBox="1"/>
          <p:nvPr/>
        </p:nvSpPr>
        <p:spPr>
          <a:xfrm>
            <a:off x="432762" y="1247996"/>
            <a:ext cx="11141918" cy="5409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启封试卷袋时的注意事项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</a:p>
          <a:p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袋内材料：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试题册（共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30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份）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2.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答题卡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专用袋（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30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份）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3.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答题卡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2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专用袋（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30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份）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4.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答题卡袋密封签（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2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条）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5.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试卷袋密封签（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条）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800" b="1" u="sng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发放试卷材料前，请先清点数量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，检查每份试题册封底是否有条形码，如发现问题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及时报告考务人员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处理。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  <p:pic>
        <p:nvPicPr>
          <p:cNvPr id="4098" name="图片 3" descr="微信图片_20230518102146">
            <a:extLst>
              <a:ext uri="{FF2B5EF4-FFF2-40B4-BE49-F238E27FC236}">
                <a16:creationId xmlns:a16="http://schemas.microsoft.com/office/drawing/2014/main" id="{2CEC8857-E4A7-EF90-2D1C-F37AF810F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58480" y="1411071"/>
            <a:ext cx="4920343" cy="368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777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33F65-487A-6014-4B67-1F74BB758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11E50C-0D5C-DCC8-5D97-C6DCA6AF8E53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1BD4FD3D-EF0B-D9AA-47F5-0697F554AA92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6A2F16A1-F476-0402-B611-B997EF9EFC20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6664D535-CA81-4BC3-8075-300322449A83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3B557391-125A-789C-DECA-86CD09B1A85C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6EC0245E-A3F0-792B-3089-8D770219D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92301849-36D7-7979-60B9-A2BD812F2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监考工作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80180BD-D6B6-E492-001B-75D2298956B7}"/>
              </a:ext>
            </a:extLst>
          </p:cNvPr>
          <p:cNvSpPr txBox="1"/>
          <p:nvPr/>
        </p:nvSpPr>
        <p:spPr>
          <a:xfrm>
            <a:off x="432762" y="1247996"/>
            <a:ext cx="4575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试卷拆封与密封说明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</a:p>
        </p:txBody>
      </p:sp>
      <p:pic>
        <p:nvPicPr>
          <p:cNvPr id="1026" name="图片 1" descr="微信图片_20230518102144">
            <a:extLst>
              <a:ext uri="{FF2B5EF4-FFF2-40B4-BE49-F238E27FC236}">
                <a16:creationId xmlns:a16="http://schemas.microsoft.com/office/drawing/2014/main" id="{B9A6B64A-EED7-4933-3314-5BF15C7A6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13134" y="1287404"/>
            <a:ext cx="4327122" cy="577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9604352-46A9-569F-E829-674F0E039DC7}"/>
              </a:ext>
            </a:extLst>
          </p:cNvPr>
          <p:cNvSpPr txBox="1"/>
          <p:nvPr/>
        </p:nvSpPr>
        <p:spPr>
          <a:xfrm>
            <a:off x="7445264" y="2044005"/>
            <a:ext cx="35117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确认</a:t>
            </a:r>
            <a:r>
              <a:rPr lang="zh-CN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试卷塑封完整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lvl="0" algn="l"/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lvl="0" algn="l"/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准备小刀和胶水</a:t>
            </a:r>
            <a:endParaRPr lang="zh-CN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5914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5F285-FD0D-75ED-0B39-6EB1E02E1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88814E11-7BDF-9EDB-0147-F3188DFADB90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2779A6FC-D4E8-FC68-6F3C-D9A9F4997370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B849B706-6C25-8476-D2E5-A08D57788B5A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5421F364-1200-71D9-7050-3664430324CC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501B9B44-A425-D20F-CFBB-038A6B63D1FF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8B16556-A1D1-6366-FC02-492363933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6C0FB782-61E3-1F5D-578F-3C002B023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监考工作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E1A656-1587-B92A-B456-CF8109E94936}"/>
              </a:ext>
            </a:extLst>
          </p:cNvPr>
          <p:cNvSpPr txBox="1"/>
          <p:nvPr/>
        </p:nvSpPr>
        <p:spPr>
          <a:xfrm>
            <a:off x="432762" y="1247996"/>
            <a:ext cx="4575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试卷拆封与密封说明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4E7F03B-67E9-38E0-2F91-965FFA337BDB}"/>
              </a:ext>
            </a:extLst>
          </p:cNvPr>
          <p:cNvSpPr txBox="1"/>
          <p:nvPr/>
        </p:nvSpPr>
        <p:spPr>
          <a:xfrm>
            <a:off x="7445264" y="2011878"/>
            <a:ext cx="47985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zh-CN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拆下塑封膜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lvl="0" algn="l"/>
            <a:endParaRPr lang="zh-CN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lvl="0" algn="l"/>
            <a:r>
              <a:rPr lang="zh-CN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用小刀从试卷袋上方封口处将试卷袋裁开</a:t>
            </a:r>
          </a:p>
        </p:txBody>
      </p:sp>
      <p:pic>
        <p:nvPicPr>
          <p:cNvPr id="2051" name="图片 2" descr="微信图片_20230518102145">
            <a:extLst>
              <a:ext uri="{FF2B5EF4-FFF2-40B4-BE49-F238E27FC236}">
                <a16:creationId xmlns:a16="http://schemas.microsoft.com/office/drawing/2014/main" id="{D0D397D5-DDA3-4B2C-C659-840E6C573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99160" y="1292541"/>
            <a:ext cx="4332565" cy="577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6A28840-1402-C6B3-02CA-DF90ADA6CA6F}"/>
              </a:ext>
            </a:extLst>
          </p:cNvPr>
          <p:cNvSpPr/>
          <p:nvPr/>
        </p:nvSpPr>
        <p:spPr>
          <a:xfrm>
            <a:off x="3349951" y="2973936"/>
            <a:ext cx="2059537" cy="230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255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24037-5E7A-8F72-1D2A-E098CACD1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3D967C3E-EB7D-F733-E9B6-2C5D969AF3CB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280071A1-A498-8B3B-2F20-E284445BBEA0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961608F2-2B9B-D318-0364-2E5B3F538DE6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993D866A-50DF-B06A-AADC-CAC7A6B1A0D0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5FE923D5-AFA5-E67B-FFA8-E5953A572172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77DA1020-7731-0586-0FAC-AA8CCB8C8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730015BD-D77E-1CBB-7E90-49893CD4E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监考工作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B19472-1F99-2C19-70D0-3CB551EBDDD5}"/>
              </a:ext>
            </a:extLst>
          </p:cNvPr>
          <p:cNvSpPr txBox="1"/>
          <p:nvPr/>
        </p:nvSpPr>
        <p:spPr>
          <a:xfrm>
            <a:off x="432762" y="1247996"/>
            <a:ext cx="4575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试卷拆封与密封说明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E7D3EBF-FE44-18A1-8D15-E3BF14D014E6}"/>
              </a:ext>
            </a:extLst>
          </p:cNvPr>
          <p:cNvSpPr txBox="1"/>
          <p:nvPr/>
        </p:nvSpPr>
        <p:spPr>
          <a:xfrm>
            <a:off x="7445264" y="2011878"/>
            <a:ext cx="47985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← 裁开的试卷袋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lvl="0" algn="l"/>
            <a:endParaRPr lang="en-US" altLang="zh-CN" sz="2800" u="sng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lvl="0" algn="l"/>
            <a:r>
              <a:rPr lang="zh-CN" altLang="en-US" sz="2800" u="sng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请注意，裁试卷袋时请勿裁坏试卷袋的</a:t>
            </a:r>
            <a:r>
              <a:rPr lang="zh-CN" altLang="en-US" sz="2800" b="1" u="sng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“内舌”</a:t>
            </a:r>
            <a:r>
              <a:rPr lang="zh-CN" altLang="en-US" sz="2800" u="sng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！</a:t>
            </a:r>
            <a:endParaRPr lang="zh-CN" altLang="zh-CN" sz="2800" u="sng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  <p:pic>
        <p:nvPicPr>
          <p:cNvPr id="3074" name="图片 4" descr="微信图片_202305181021451">
            <a:extLst>
              <a:ext uri="{FF2B5EF4-FFF2-40B4-BE49-F238E27FC236}">
                <a16:creationId xmlns:a16="http://schemas.microsoft.com/office/drawing/2014/main" id="{A7646678-8B39-B71D-CFF6-937C1B273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54" y="2011878"/>
            <a:ext cx="5789063" cy="43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5" descr="微信图片_20230518102147">
            <a:extLst>
              <a:ext uri="{FF2B5EF4-FFF2-40B4-BE49-F238E27FC236}">
                <a16:creationId xmlns:a16="http://schemas.microsoft.com/office/drawing/2014/main" id="{96E6BFE6-BF22-8EDC-81F7-84B4007A8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8" b="11017"/>
          <a:stretch/>
        </p:blipFill>
        <p:spPr bwMode="auto">
          <a:xfrm>
            <a:off x="6347670" y="3962781"/>
            <a:ext cx="3728499" cy="27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52276E9-D6B7-A627-25C3-A638EAA2CCCF}"/>
              </a:ext>
            </a:extLst>
          </p:cNvPr>
          <p:cNvSpPr/>
          <p:nvPr/>
        </p:nvSpPr>
        <p:spPr>
          <a:xfrm>
            <a:off x="9562669" y="4082027"/>
            <a:ext cx="679508" cy="25083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64810772-1ACE-4381-BF34-C16B70E32921}"/>
              </a:ext>
            </a:extLst>
          </p:cNvPr>
          <p:cNvSpPr/>
          <p:nvPr/>
        </p:nvSpPr>
        <p:spPr>
          <a:xfrm>
            <a:off x="9844515" y="3827760"/>
            <a:ext cx="115817" cy="677128"/>
          </a:xfrm>
          <a:prstGeom prst="downArrow">
            <a:avLst>
              <a:gd name="adj1" fmla="val 50000"/>
              <a:gd name="adj2" fmla="val 1151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183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677BB-BD1F-30EF-FE77-9729F5226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" descr="微信图片_20230518102147">
            <a:extLst>
              <a:ext uri="{FF2B5EF4-FFF2-40B4-BE49-F238E27FC236}">
                <a16:creationId xmlns:a16="http://schemas.microsoft.com/office/drawing/2014/main" id="{7CCC95A8-A34F-0B67-2BC4-52E4F6E7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93891" y="2465043"/>
            <a:ext cx="3887323" cy="29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35212A9-6ED9-CC6A-CB71-180C18B79AEE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D0EB2099-BF39-CD03-86BF-B2D06FDC454C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9BFD0411-48AF-0ABE-5C09-2DE6B80023F8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EBD4DD0E-12F2-B7BC-3B32-29AA4C2BEE0F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24AE394E-246A-1598-923E-0BE18986CEA7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42422D0-153A-A39F-3226-0ADD20A61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E60FA2D9-1ECB-24FB-75C5-9711C654B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监考工作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922D9AA-09FF-AD72-1015-AC8ABBB4D408}"/>
              </a:ext>
            </a:extLst>
          </p:cNvPr>
          <p:cNvSpPr txBox="1"/>
          <p:nvPr/>
        </p:nvSpPr>
        <p:spPr>
          <a:xfrm>
            <a:off x="432762" y="1247996"/>
            <a:ext cx="4575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试卷拆封与密封说明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030FE61-001A-E42D-658F-BD6DEC6C1424}"/>
              </a:ext>
            </a:extLst>
          </p:cNvPr>
          <p:cNvSpPr txBox="1"/>
          <p:nvPr/>
        </p:nvSpPr>
        <p:spPr>
          <a:xfrm>
            <a:off x="578040" y="2582884"/>
            <a:ext cx="473978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考试结束后，将试题册装回试卷袋，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lvl="0" algn="l"/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lvl="0" algn="l"/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将另一个袋舌（内舌）翻出，使用胶水和试卷袋密封签将试卷袋密封。</a:t>
            </a:r>
          </a:p>
        </p:txBody>
      </p:sp>
      <p:pic>
        <p:nvPicPr>
          <p:cNvPr id="5124" name="图片 7" descr="微信图片_202305181021471">
            <a:extLst>
              <a:ext uri="{FF2B5EF4-FFF2-40B4-BE49-F238E27FC236}">
                <a16:creationId xmlns:a16="http://schemas.microsoft.com/office/drawing/2014/main" id="{23C8F57C-5365-296E-F0D7-38142E4AA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331808" y="2464896"/>
            <a:ext cx="3887322" cy="291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618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F5F46-FDB2-B0F1-1730-D3D933294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8" descr="微信图片_202305181021472">
            <a:extLst>
              <a:ext uri="{FF2B5EF4-FFF2-40B4-BE49-F238E27FC236}">
                <a16:creationId xmlns:a16="http://schemas.microsoft.com/office/drawing/2014/main" id="{0C825593-D8CE-4F60-DB87-AAA41E6E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01178" y="1289785"/>
            <a:ext cx="4332564" cy="577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0815560E-B090-8E8D-EF5B-AEEA2D8D97FF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3B0ED0F7-D421-3769-A91F-5CA44D4A2755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15565B6F-19D0-BF41-55A1-EC5FEBA91C54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ED0EFF16-2978-45B1-1308-A78622377EFF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63DD76E5-6BF4-7F9C-CBA7-C3EE771B295B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5C9A4445-7630-516A-CF7C-051537067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40838EF0-142E-6CFB-7374-04863DA05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监考工作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5C17183-20DA-633E-2C9F-40236A895774}"/>
              </a:ext>
            </a:extLst>
          </p:cNvPr>
          <p:cNvSpPr txBox="1"/>
          <p:nvPr/>
        </p:nvSpPr>
        <p:spPr>
          <a:xfrm>
            <a:off x="432762" y="1247996"/>
            <a:ext cx="4575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试卷拆封与密封说明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A42BBF6-C6F5-DE8C-6594-3B8949607614}"/>
              </a:ext>
            </a:extLst>
          </p:cNvPr>
          <p:cNvSpPr txBox="1"/>
          <p:nvPr/>
        </p:nvSpPr>
        <p:spPr>
          <a:xfrm>
            <a:off x="7445264" y="2011878"/>
            <a:ext cx="45677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答题卡清点无误后装入对应答题卡袋中，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先不要密封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algn="l"/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algn="l"/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等候考务人员确认无误后再用答题卡袋密封签（自粘）密封！</a:t>
            </a:r>
            <a:endParaRPr lang="zh-CN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8503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D1D75-42A6-149E-20F9-3BB64A88B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D72CE279-1A95-B989-BCDD-330CA36E70B3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E643A1AE-1453-B988-9EE9-4C84B36AF4FF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DA5E0CCE-4ED6-2747-ADF0-60A0ACEA32D7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A6307E92-6DDC-A382-CA27-F750A2605B64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25334822-A240-4CB7-C42C-4E9BBE3E8B0F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9F0CCE1D-804C-5D4C-B8C8-F3D755265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3492B467-D384-3B12-7959-1A0AD9CDD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监考工作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372C2C4-CB78-9DB2-1461-2C169B439FA3}"/>
              </a:ext>
            </a:extLst>
          </p:cNvPr>
          <p:cNvSpPr txBox="1"/>
          <p:nvPr/>
        </p:nvSpPr>
        <p:spPr>
          <a:xfrm>
            <a:off x="432762" y="1247996"/>
            <a:ext cx="11141918" cy="4149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考试正式开始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（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9:10/15:10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）</a:t>
            </a:r>
            <a:endParaRPr lang="en-US" altLang="zh-CN" sz="3200" b="1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考生做试题的第一部分，即写作部分（用黑色字迹签字笔答题）。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提示考生以下内容：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作文题目在试题册背面，使用黑色签字笔在答题卡 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 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上作答，期间不得打开试题册。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2.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作文题考试时间为 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30 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分钟，之后将立即进行听力考试。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8693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DBDF5-5625-C6A6-CD95-6219DF1E1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E0C7E540-E0A3-38FB-9203-6793E59D68B0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37F89FFC-39D2-3DEC-1CDF-48E5F35F0F11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C6AEAE85-C9A9-9C02-4651-45FCFE9651D5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17F8D0A7-F8DA-AD78-1F2C-B24127DBF7E2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5C6877B0-045B-86B6-4AF2-9264112C815D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34A2013-0EF3-DDB1-FE3F-7596BCEF5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09103596-C615-5D75-E9CB-DC56E83AB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监考工作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538BF9A-0EAF-A5C4-B884-5504D853C213}"/>
              </a:ext>
            </a:extLst>
          </p:cNvPr>
          <p:cNvSpPr txBox="1"/>
          <p:nvPr/>
        </p:nvSpPr>
        <p:spPr>
          <a:xfrm>
            <a:off x="432762" y="1247996"/>
            <a:ext cx="11141918" cy="1736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提示时间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（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9:35/15:35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）</a:t>
            </a:r>
            <a:endParaRPr lang="en-US" altLang="zh-CN" sz="3200" b="1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提示考生 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5 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分钟后结束写作考试，并开始进行听力考试。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567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EE0C7-AB13-CE9C-537B-3819DD975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CD9A3B67-427B-9D3F-2422-C901ACF19E08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B0599039-B823-D40A-BB8B-0123041B6F7D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09149D26-C600-1EF3-F055-27546FB5AA0A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E716EAB0-2261-3B1C-F155-0D07DF71DC3E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7042C96E-3F18-A8D3-B8E0-B450624A9FDE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D07CD0BB-B702-4B27-3F9F-EE4909D3C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602C9C72-9411-4524-3543-966B121F9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监考工作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E447097-AB26-25A5-7812-4DA0C32F1607}"/>
              </a:ext>
            </a:extLst>
          </p:cNvPr>
          <p:cNvSpPr txBox="1"/>
          <p:nvPr/>
        </p:nvSpPr>
        <p:spPr>
          <a:xfrm>
            <a:off x="432762" y="1247996"/>
            <a:ext cx="11141918" cy="3546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听力考试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（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9:40/15:40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）</a:t>
            </a:r>
            <a:endParaRPr lang="en-US" altLang="zh-CN" sz="3200" b="1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听力考试正式开始，命令考生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打开试题册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，戴上耳机并提示考生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“听力录音播放完毕后，将立即回收答题卡 </a:t>
            </a:r>
            <a:r>
              <a:rPr lang="en-US" altLang="zh-CN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1”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· 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听力部分考试时，监考员原则上不要走动。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2967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/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/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/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6" name="Rectangle 3">
            <a:extLst>
              <a:ext uri="{FF2B5EF4-FFF2-40B4-BE49-F238E27FC236}">
                <a16:creationId xmlns:a16="http://schemas.microsoft.com/office/drawing/2014/main" id="{0B1D573A-19F8-A6F4-1DF3-8E0A9649F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511" y="2545356"/>
            <a:ext cx="27559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12800" indent="-812800" defTabSz="44926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GB" sz="3200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总体要求</a:t>
            </a:r>
            <a:endParaRPr lang="zh-CN" altLang="en-GB" sz="3200" dirty="0">
              <a:solidFill>
                <a:srgbClr val="99190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GB" sz="3200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考前准备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3200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监考工作 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3200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试卷整理 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3200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特别提醒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DD359A2-EE1E-BA3E-C3EF-BF7162311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848" y="1428743"/>
            <a:ext cx="7769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600" dirty="0">
                <a:solidFill>
                  <a:schemeClr val="tx2"/>
                </a:solidFill>
                <a:ea typeface="黑体" panose="02010609060101010101" pitchFamily="49" charset="-122"/>
              </a:rPr>
              <a:t>培训内容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C2F64-0B70-BE97-C3AE-60E2F385F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089ACB7A-E4BF-3829-F203-60A7C626422C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451D593B-122C-A350-B231-274275B5A122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C9EB78A5-73DD-4C34-B1D1-CD3D6289E9B4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8F35ECFA-24C4-08EF-8A37-44DFFC3D9BF0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1B9A539B-E5A9-02AB-C8F7-5A913F2BA5AF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906BE817-D548-72E5-32D4-46C7D2621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E972F903-3AC8-7869-E0E6-F5465A961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监考工作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25ACCDA-1077-BC01-B224-598A9E4CBEFE}"/>
              </a:ext>
            </a:extLst>
          </p:cNvPr>
          <p:cNvSpPr txBox="1"/>
          <p:nvPr/>
        </p:nvSpPr>
        <p:spPr>
          <a:xfrm>
            <a:off x="432762" y="1247996"/>
            <a:ext cx="11141918" cy="2942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听力考试结束、收答题卡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1】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（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10:05/16:10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）</a:t>
            </a:r>
            <a:endParaRPr lang="en-US" altLang="zh-CN" sz="3200" b="1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听力考试结束，命令考生停止答题并摘下耳机。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endParaRPr lang="zh-CN" altLang="en-US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监考员收答题卡 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，收卷期间考生不得答题，否则按违规处理。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27845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3284B-3450-B392-84BD-8D0DC1E49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AF55E32E-310B-12EB-3485-25B49414C173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51FD2071-F7CD-1C9B-4074-5DABF820117C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022A3170-D026-D526-9E66-3DB8A01EFA29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6F230A53-7974-6EE4-9464-E4F474B7BF0C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47B15AD2-1CE8-11F5-C8C7-C59738CB8FC2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DE1EEE8F-9AE5-1E42-1808-56B0051FA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D69EFACA-46F6-A6B3-17E5-228F13AE6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监考工作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9D37058-0D41-9259-E5B4-806436757A79}"/>
              </a:ext>
            </a:extLst>
          </p:cNvPr>
          <p:cNvSpPr txBox="1"/>
          <p:nvPr/>
        </p:nvSpPr>
        <p:spPr>
          <a:xfrm>
            <a:off x="432762" y="1247996"/>
            <a:ext cx="11141918" cy="5245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检查条形码粘贴情况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</a:p>
          <a:p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记录缺考情况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（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10:10/16:15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）</a:t>
            </a:r>
            <a:endParaRPr lang="en-US" altLang="zh-CN" sz="3200" b="1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命令考生继续作答。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2.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监考员逐一核验答题卡 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 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粘贴条形码是否规范。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3.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记录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缺考考生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有关信息，比对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《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考场座位表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》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和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《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诚信承诺书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》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，核对在答题卡 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、答题卡 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2 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及试题册背面填写（涂）缺考考生姓名及准考证号最后两位，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缺考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考生的条形码粘贴条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不用揭下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4.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清点完毕答题卡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后，先不要用密封条密封，等候考务人员前来确认后再行密封。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7646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7E911-A905-04BB-F1E3-4C79C40A1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A43ECDD2-0626-CA52-DA04-40D1F2DE0260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73F0EB6E-AF6F-906A-D363-645905D3AFCE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E88FA808-D822-805E-157E-467D439D3A25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DCAF4F51-5A5C-C5CA-4A1C-E27716355F6D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66BDCBC6-5E70-DFB6-F739-AAF2F01DCC76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6A8F011D-068A-A66F-2FE5-224AC9740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83B9B1AA-33BD-CE56-7F44-C9E70D526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监考工作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3D4D16F-E257-BF3B-2BCB-393614F7F73C}"/>
              </a:ext>
            </a:extLst>
          </p:cNvPr>
          <p:cNvSpPr txBox="1"/>
          <p:nvPr/>
        </p:nvSpPr>
        <p:spPr>
          <a:xfrm>
            <a:off x="432762" y="1247996"/>
            <a:ext cx="1114191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提示时间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（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11:10/17:15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）</a:t>
            </a:r>
            <a:endParaRPr lang="en-US" altLang="zh-CN" sz="3200" b="1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提醒考生离考试结束还有十分钟。 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1561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6241B-678B-A2F0-0F5A-848A4FC99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BBEEA6FC-04B7-F292-45A6-28B493426B85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68C9ED77-D0A1-FE48-F12A-5F1984B98BA4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A0EB92A2-B81F-080C-1BA9-33779FDE1EE0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BF8A349D-0641-1668-C275-F6DB7CB61EBD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4FFF43E4-C53C-8A1F-2748-CB3DC6B936B5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CFAE9045-FEBC-BE48-8CE9-125C6DCCF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796D5F31-E458-E730-4557-9D17B071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监考工作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F899933-82D7-4E12-991D-FE53BC20F749}"/>
              </a:ext>
            </a:extLst>
          </p:cNvPr>
          <p:cNvSpPr txBox="1"/>
          <p:nvPr/>
        </p:nvSpPr>
        <p:spPr>
          <a:xfrm>
            <a:off x="432762" y="1247996"/>
            <a:ext cx="1114191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考试结束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（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11:20/17:25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）</a:t>
            </a:r>
            <a:endParaRPr lang="en-US" altLang="zh-CN" sz="3200" b="1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宣布考试结束，并要求考生立即停止答题。</a:t>
            </a:r>
          </a:p>
          <a:p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2.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监考员验收各考生试题册和答题卡 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2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，并再次检查考生填写（涂）信息、粘贴条形码是否规范，清点无误后组织考生退场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（严禁考生带走试题册和答题卡）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3.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监考员按座位号小号在上，大号在下的顺序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（包括缺考考生）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整理试题册和答题卡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2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。试题册可以先行密封，答题卡袋须送至各分考务点，由考务人员确认后再行密封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（注意密封条不要遗失）。</a:t>
            </a:r>
          </a:p>
          <a:p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17480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E0A45-9412-D5BE-F5A4-A55F478C3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7E270EB8-1929-1BAA-7E9F-8F4A1A79A6F7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773AE356-38B4-0549-BBA9-C5D357098D5B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3E74D7AA-31E8-1847-469A-78BDB2462B85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8D2E5E9F-3750-6C2C-F96C-4BEEBAC513AB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B24CD3DE-4643-F0D6-3D10-930B184D8C1D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A4CC235-8593-45F1-F6CF-5CDAC07D3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24AB2176-4009-9137-4B62-C429F012B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试卷整理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01FCD9-4109-E6BF-913E-4A99F8E5ECEE}"/>
              </a:ext>
            </a:extLst>
          </p:cNvPr>
          <p:cNvSpPr txBox="1"/>
          <p:nvPr/>
        </p:nvSpPr>
        <p:spPr>
          <a:xfrm>
            <a:off x="432762" y="1247996"/>
            <a:ext cx="11141918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装袋说明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</a:p>
          <a:p>
            <a:endParaRPr lang="en-US" altLang="zh-CN" sz="2800" b="1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领</a:t>
            </a:r>
            <a:r>
              <a:rPr lang="en-US" altLang="zh-CN" sz="44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袋、交</a:t>
            </a:r>
            <a:r>
              <a:rPr lang="en-US" altLang="zh-CN" sz="44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3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袋</a:t>
            </a:r>
          </a:p>
          <a:p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r>
              <a:rPr lang="zh-CN" altLang="en-US" sz="44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试题册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一袋、</a:t>
            </a:r>
            <a:r>
              <a:rPr lang="zh-CN" altLang="en-US" sz="44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答题卡</a:t>
            </a:r>
            <a:r>
              <a:rPr lang="en-US" altLang="zh-CN" sz="44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一袋、</a:t>
            </a:r>
            <a:r>
              <a:rPr lang="zh-CN" altLang="en-US" sz="44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答题卡</a:t>
            </a:r>
            <a:r>
              <a:rPr lang="en-US" altLang="zh-CN" sz="44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2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一袋。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每个袋内的数量都是</a:t>
            </a:r>
            <a:r>
              <a:rPr lang="en-US" altLang="zh-CN" sz="44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30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！（尾考场或其他特殊情形除外）</a:t>
            </a:r>
          </a:p>
        </p:txBody>
      </p:sp>
    </p:spTree>
    <p:extLst>
      <p:ext uri="{BB962C8B-B14F-4D97-AF65-F5344CB8AC3E}">
        <p14:creationId xmlns:p14="http://schemas.microsoft.com/office/powerpoint/2010/main" val="3559533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544DA-F509-B5D7-1D67-71EC7E6D5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88080FE0-FFBA-34E8-12A5-1F1E973E1AE7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5E52DA39-FB24-A263-C6F4-736D1B9C8E7E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5142A50A-B2DD-AC62-D84D-19F7CDF9C2E7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BFE91602-2BC0-A87F-00DC-0C8A0C46EBB4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5516B9C8-5E91-146D-81CB-51CE23F21585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650E05E-70E5-8247-3247-BDB953ED1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F23B57F6-68B0-0FE8-EAFC-8BD0A7860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试卷整理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7F1B79-E97E-F0FF-0D17-7EED060E4605}"/>
              </a:ext>
            </a:extLst>
          </p:cNvPr>
          <p:cNvSpPr txBox="1"/>
          <p:nvPr/>
        </p:nvSpPr>
        <p:spPr>
          <a:xfrm>
            <a:off x="432762" y="1247996"/>
            <a:ext cx="1114191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试卷装袋方法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</a:p>
          <a:p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试题册：按准考证号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小号在上、大号在下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顺序清点整理好装入原试卷袋（缺考考生的试题册条形码不用揭下，但需要在试题册背面填写缺考考生的准考证号最后两位和考生姓名）。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2.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答题卡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、答题卡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2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：按准考证号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小号在上、大号在下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顺序整理，缺考考生的答题卡插入原顺序处，放入答题卡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、答题卡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2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专用袋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(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缺考考生的答题卡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需要填涂准考证号最后两位，并填写该考生姓名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)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420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5635E-DC62-2949-3F12-B0EE742F4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6861AA3C-4CFB-F6EF-900A-DBF6E5772065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E85A888D-8CCB-2E1E-1776-34F18220B5AB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EF15AA0D-CA99-E5B8-6335-7B7EB2AFD896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2A6D9EC6-C238-494F-36C1-5EAEBC0F5432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8D627F48-5E1C-037F-A271-3A9E8799BA70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375F8C22-8E6A-2E17-A774-B171C0030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FFBA6FE-B42E-9A70-84A3-84600384E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试卷整理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5EA7E4F-3DE8-48A3-76C0-4954C79E60BE}"/>
              </a:ext>
            </a:extLst>
          </p:cNvPr>
          <p:cNvSpPr txBox="1"/>
          <p:nvPr/>
        </p:nvSpPr>
        <p:spPr>
          <a:xfrm>
            <a:off x="432762" y="1247996"/>
            <a:ext cx="11141918" cy="3127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试卷装袋方法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</a:p>
          <a:p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3.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试卷袋及答题卡袋封面按照信息提示填写相关内容。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4.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到考务办公室由考务人员核查后再密封。</a:t>
            </a:r>
          </a:p>
          <a:p>
            <a:endParaRPr lang="en-US" altLang="zh-CN" sz="2800" b="1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8528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BCDDC-72E2-8CE5-5608-BF4C2A6FB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49B2AFF9-470B-29E6-984C-F54E56CDB319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54C56798-A13E-E053-7956-ABA0C134B80A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AEF057DE-1D4F-00FE-07FE-E4FA8570983E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B3BD99DB-FCCF-854B-042D-0ABFAFADB38C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87B762F1-A590-D6B5-5C12-98F03C1E3C68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71ECB09B-8E8F-BAC3-087A-D73D62A95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804D7FD1-3C1F-EF97-CFC4-4C9A02477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特别提醒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3296C4-0CC2-97D6-A5BD-E9C2436DB1ED}"/>
              </a:ext>
            </a:extLst>
          </p:cNvPr>
          <p:cNvSpPr txBox="1"/>
          <p:nvPr/>
        </p:nvSpPr>
        <p:spPr>
          <a:xfrm>
            <a:off x="432762" y="1247996"/>
            <a:ext cx="11141918" cy="4936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特别提醒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</a:t>
            </a:r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考试期间，</a:t>
            </a:r>
            <a:r>
              <a:rPr lang="zh-CN" altLang="en-US" sz="2800" b="1" u="sng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监考人员必须佩带监考证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。手机等通讯设备必须交给考务人员保管，不可以随身携带；另外，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严禁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拍摄任何与考试相关的照片，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严禁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发布至网络上。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u="sng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禁止同考生低声交流，若考生有除考试内容以外的问题，监考人员需大声解释。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2. 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听力考试期间，考生方可使用耳机，听力结束后考生必须摘下耳机。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3. 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考试结束后，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严禁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考生将试题册、答题卡带出考场。</a:t>
            </a:r>
          </a:p>
          <a:p>
            <a:endParaRPr lang="en-US" altLang="zh-CN" sz="2800" b="1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2859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D9154-D493-3214-A2C9-B61EF3F81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8E9D20AD-DDA1-C4C4-04FE-47087CAC81CC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3042F3BC-A6D4-1B74-A9B1-D6676DB95192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7AC7639A-2725-E2AF-3670-17B5196D41E4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4474B362-782B-F5F1-6EB0-8EA3D84818F5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8C039E8A-7C51-800E-AB54-743E347E9E06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8CCCEC37-69DC-973B-B6FD-98E55AEF7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FD7E1045-CCE0-DA35-9BEB-2236DBCF2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特别提醒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1F8799-BE5E-7860-C289-1C996E644DBA}"/>
              </a:ext>
            </a:extLst>
          </p:cNvPr>
          <p:cNvSpPr txBox="1"/>
          <p:nvPr/>
        </p:nvSpPr>
        <p:spPr>
          <a:xfrm>
            <a:off x="432762" y="1247996"/>
            <a:ext cx="11141918" cy="5205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特别提醒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4. 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考试过程中（上午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9:00~11:20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，下午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15:00~17:25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），考生不得以任何理由离开考场！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如确有学生要如厕，需报告各考场值班点，并派同性考务人员全程陪同，</a:t>
            </a:r>
            <a:r>
              <a:rPr lang="zh-CN" altLang="en-US" sz="2800" b="1" u="sng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不得再返回考场，带至考场办公室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20000"/>
              </a:lnSpc>
            </a:pP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5.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考试过程出现考生文具无法正常使用，监考人员应要求考生不得离开座位，并帮助考生解决。监考人员无法解决时，应及时通过考务值班人员协助解决，由此造成的时间损失由考生自己负责，不得由此推迟考试结束时间。</a:t>
            </a:r>
          </a:p>
        </p:txBody>
      </p:sp>
    </p:spTree>
    <p:extLst>
      <p:ext uri="{BB962C8B-B14F-4D97-AF65-F5344CB8AC3E}">
        <p14:creationId xmlns:p14="http://schemas.microsoft.com/office/powerpoint/2010/main" val="1957450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0E2F6-F4A4-B147-D40A-5ACCA53DC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51949537-0B47-EFD5-0981-78AA43D23C98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4E5F5BEE-4111-FA58-A4E0-DC7010B15D9D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DF4FCD64-C7FD-854D-64CF-64059F9DC841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A07B3602-C1CE-EFE8-26B1-20945126879A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FCA74129-9123-2AF8-B427-536D79CFA257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AC631898-A5BB-5FA2-0013-536EDF38F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257E2918-FFF2-7468-1278-BBB54E2E1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特别提醒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9220492-0203-7CCB-552E-B9DB64038FE1}"/>
              </a:ext>
            </a:extLst>
          </p:cNvPr>
          <p:cNvSpPr txBox="1"/>
          <p:nvPr/>
        </p:nvSpPr>
        <p:spPr>
          <a:xfrm>
            <a:off x="432762" y="1247996"/>
            <a:ext cx="11141918" cy="5205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特别提醒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6. 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考生身体如有不适，及时报告考场办公室，由考务人员来处理，由此造成的时间损失由考生自己负责。</a:t>
            </a:r>
          </a:p>
          <a:p>
            <a:pPr eaLnBrk="1" hangingPunct="1">
              <a:lnSpc>
                <a:spcPct val="120000"/>
              </a:lnSpc>
            </a:pP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7. 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考试期间，学校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CET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领导小组将组织有关人员对各考场的监考情况进行全面督查，请监考人员务必认真履行监考职责，严格按照考试流程进行操作。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>
              <a:lnSpc>
                <a:spcPct val="120000"/>
              </a:lnSpc>
            </a:pP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8.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考试期间，如发现考生有作弊意图，应及时加以制止，防止作弊既成事实；如有违纪、作弊情况发生，应第一时间通知考场办公室。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3061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7D5B9-6AA1-B0AD-036B-22483E3AE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F39FF44F-F85B-F80B-AB10-D0115F909DF9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C8100D14-3CDE-AFCB-9BBA-7BCAB989E235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5E1E3BC0-0759-BA17-F3CC-2433D449005F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4DC22A4E-CB90-FAE5-1704-7620B3FD7AB9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FC48DC71-9E15-C3A8-6ED0-34B4A9DE5DB5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D69F25BD-D572-83B4-3698-2A36C7D5D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9D29E6D3-4EEF-840F-63FC-74B7B70C9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848" y="1428743"/>
            <a:ext cx="7769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600" dirty="0">
                <a:solidFill>
                  <a:schemeClr val="tx2"/>
                </a:solidFill>
                <a:ea typeface="黑体" panose="02010609060101010101" pitchFamily="49" charset="-122"/>
              </a:rPr>
              <a:t>总体要求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F990043-C619-AE86-FE96-22CEEF695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367" y="2402108"/>
            <a:ext cx="43815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12800" indent="-812800" defTabSz="44926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5000"/>
              </a:lnSpc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高度重视  熟悉流程</a:t>
            </a:r>
          </a:p>
          <a:p>
            <a:pPr eaLnBrk="1" hangingPunct="1">
              <a:lnSpc>
                <a:spcPct val="155000"/>
              </a:lnSpc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准时到岗  认真准备</a:t>
            </a:r>
          </a:p>
          <a:p>
            <a:pPr eaLnBrk="1" hangingPunct="1">
              <a:lnSpc>
                <a:spcPct val="155000"/>
              </a:lnSpc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严格监考  控制节点</a:t>
            </a:r>
          </a:p>
          <a:p>
            <a:pPr eaLnBrk="1" hangingPunct="1">
              <a:lnSpc>
                <a:spcPct val="155000"/>
              </a:lnSpc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遵守规程  确保无误</a:t>
            </a:r>
          </a:p>
        </p:txBody>
      </p:sp>
    </p:spTree>
    <p:extLst>
      <p:ext uri="{BB962C8B-B14F-4D97-AF65-F5344CB8AC3E}">
        <p14:creationId xmlns:p14="http://schemas.microsoft.com/office/powerpoint/2010/main" val="1207975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">
                <a:srgbClr val="314371"/>
              </a:gs>
              <a:gs pos="40000">
                <a:srgbClr val="314371">
                  <a:alpha val="88000"/>
                </a:srgbClr>
              </a:gs>
              <a:gs pos="66000">
                <a:srgbClr val="314371">
                  <a:alpha val="70000"/>
                </a:srgbClr>
              </a:gs>
              <a:gs pos="100000">
                <a:srgbClr val="314371">
                  <a:alpha val="6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71525" y="2988110"/>
            <a:ext cx="10648950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5000"/>
              </a:lnSpc>
              <a:spcBef>
                <a:spcPct val="0"/>
              </a:spcBef>
              <a:buClr>
                <a:srgbClr val="5B5249"/>
              </a:buClr>
              <a:buFont typeface="Times New Roman" panose="02020603050405020304" pitchFamily="18" charset="0"/>
              <a:buNone/>
            </a:pPr>
            <a:r>
              <a:rPr lang="zh-CN" altLang="en-US" sz="5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感谢各位老师对考试工作的支持</a:t>
            </a:r>
          </a:p>
        </p:txBody>
      </p:sp>
      <p:sp>
        <p:nvSpPr>
          <p:cNvPr id="38" name="TextBox 4"/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6" y="318229"/>
            <a:ext cx="3290286" cy="644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85CA0-597B-8492-6BA4-C01441D49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F4C3110B-8F73-1716-59D1-CAB5173B3DD8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81CE5265-07D5-6780-437C-DC6F3BD8441F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86569993-0ABC-0331-1C90-6AA829021196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574502E7-E76E-CD87-541A-1485F314366F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3CDFFFA3-CA03-FDB6-F24A-F5BF4DDD7625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61439B0C-CA1C-EAB9-2AD4-E4440CD6A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2254999C-5EB9-8218-B75D-72FEA6EAE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考前准备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8987816-0991-2DCF-9112-33AF27B6C8F3}"/>
              </a:ext>
            </a:extLst>
          </p:cNvPr>
          <p:cNvSpPr txBox="1"/>
          <p:nvPr/>
        </p:nvSpPr>
        <p:spPr>
          <a:xfrm>
            <a:off x="626822" y="1313201"/>
            <a:ext cx="321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3366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lt"/>
              </a:rPr>
              <a:t>【</a:t>
            </a:r>
            <a:r>
              <a:rPr lang="zh-CN" altLang="en-US" sz="3200" b="1" dirty="0">
                <a:solidFill>
                  <a:srgbClr val="003366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lt"/>
              </a:rPr>
              <a:t>考试基本信息</a:t>
            </a:r>
            <a:r>
              <a:rPr lang="en-US" altLang="zh-CN" sz="3200" b="1" dirty="0">
                <a:solidFill>
                  <a:srgbClr val="003366"/>
                </a:solidFill>
                <a:latin typeface="等线" panose="02010600030101010101" pitchFamily="2" charset="-122"/>
                <a:ea typeface="等线" panose="02010600030101010101" pitchFamily="2" charset="-122"/>
                <a:sym typeface="+mn-lt"/>
              </a:rPr>
              <a:t>】</a:t>
            </a:r>
            <a:endParaRPr lang="zh-CN" altLang="en-US" sz="3200" b="1" dirty="0">
              <a:solidFill>
                <a:srgbClr val="003366"/>
              </a:solidFill>
              <a:latin typeface="等线" panose="02010600030101010101" pitchFamily="2" charset="-122"/>
              <a:ea typeface="等线" panose="02010600030101010101" pitchFamily="2" charset="-122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CA29317-D295-FFA2-8A97-76F1CA1A34B9}"/>
              </a:ext>
            </a:extLst>
          </p:cNvPr>
          <p:cNvSpPr txBox="1"/>
          <p:nvPr/>
        </p:nvSpPr>
        <p:spPr>
          <a:xfrm>
            <a:off x="626822" y="1966366"/>
            <a:ext cx="10118471" cy="3904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考试时间</a:t>
            </a:r>
            <a:r>
              <a:rPr lang="zh-CN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：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2025</a:t>
            </a:r>
            <a:r>
              <a:rPr lang="zh-CN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年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12</a:t>
            </a:r>
            <a:r>
              <a:rPr lang="zh-CN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月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13</a:t>
            </a:r>
            <a:r>
              <a:rPr lang="zh-CN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日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（周六）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                    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英语</a:t>
            </a:r>
            <a:r>
              <a:rPr lang="zh-CN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四级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9:00~11:20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、英语</a:t>
            </a:r>
            <a:r>
              <a:rPr lang="zh-CN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六级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15:00~17:25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2.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考点名称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：南京财经大学红山学院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3.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考点代码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：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320621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4.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电台频率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：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FM83MHz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5.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考点主考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：杨军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9836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D67C5-FACB-37BE-D3C4-55C282492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FF1D754B-8FBB-1B88-736A-404835F58E9C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00A05508-2CA3-0129-032C-13C741498FFC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1A53A947-9138-9811-3D9C-7AEDB0C32AD7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D7B73EFE-DAE0-4DC3-66D7-708FF087FBFF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9374B4B7-E83B-2252-4C85-5314F23596EE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9CCAF09D-2FFF-F5DF-4B4C-9E33F7818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4B99E940-CE68-04D8-F40D-21B554D98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考前准备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F87D86C-14EA-BD24-12F7-94CA89D1DCBA}"/>
              </a:ext>
            </a:extLst>
          </p:cNvPr>
          <p:cNvSpPr txBox="1"/>
          <p:nvPr/>
        </p:nvSpPr>
        <p:spPr>
          <a:xfrm>
            <a:off x="525041" y="1142328"/>
            <a:ext cx="11141918" cy="3350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进入考场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（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9:00/15:00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前）</a:t>
            </a:r>
            <a:endParaRPr lang="en-US" altLang="zh-CN" sz="3200" b="1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上午</a:t>
            </a:r>
            <a:r>
              <a:rPr lang="en-US" altLang="zh-CN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8:20</a:t>
            </a:r>
            <a:r>
              <a:rPr lang="zh-CN" altLang="zh-CN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、下午</a:t>
            </a:r>
            <a:r>
              <a:rPr lang="en-US" altLang="zh-CN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14:20</a:t>
            </a:r>
            <a:r>
              <a:rPr lang="zh-CN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之前监考员必须到达指定考场，并清理考场，等待考务工作人员送卷，同一考场两名监考员须同时到场方可领取试卷。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1" u="sng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领取试卷前请将手机等通讯设备交由考务人员保管。</a:t>
            </a:r>
            <a:endParaRPr lang="en-US" altLang="zh-CN" sz="2800" b="1" u="sng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6502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34095-D1AB-B254-09B6-3A9810C7C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164DB4B3-3893-4258-4817-EA23FF2227D9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7F47682B-70F2-A48D-4E12-98E1533E4F61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F590DB9A-A97A-0FD5-334D-10EBC770C6A9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ED033480-18E8-4C08-F705-C5515DE413BC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A699A10A-0907-05D4-5024-E51795C2921A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3747BC81-57D1-A6AF-C74D-BE1663E03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62ADD262-A287-51CD-3D59-5E01FBB15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考前准备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41813D9-D856-0553-08C6-48981D445826}"/>
              </a:ext>
            </a:extLst>
          </p:cNvPr>
          <p:cNvSpPr txBox="1"/>
          <p:nvPr/>
        </p:nvSpPr>
        <p:spPr>
          <a:xfrm>
            <a:off x="525041" y="1142328"/>
            <a:ext cx="11141918" cy="399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布置考场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（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9:00/15:00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前）</a:t>
            </a:r>
            <a:endParaRPr lang="en-US" altLang="zh-CN" sz="3200" b="1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监考员接收到试卷后，应保管好试卷并布置考场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：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1.</a:t>
            </a:r>
            <a:r>
              <a:rPr lang="zh-CN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贴考生座位标签、门贴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；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2.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用吸铁石在黑板上吸住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《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考试流程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》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和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《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特别提醒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》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两份材料；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3.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按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《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试卷交接单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》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要求</a:t>
            </a:r>
            <a:r>
              <a:rPr lang="zh-CN" altLang="en-US" sz="2800" b="1" u="sng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在黑板上板书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；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4.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检查考场环境等其他有关布置考场的任务。</a:t>
            </a:r>
          </a:p>
        </p:txBody>
      </p:sp>
    </p:spTree>
    <p:extLst>
      <p:ext uri="{BB962C8B-B14F-4D97-AF65-F5344CB8AC3E}">
        <p14:creationId xmlns:p14="http://schemas.microsoft.com/office/powerpoint/2010/main" val="2742723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9F3A2-05DC-366D-0CFB-D8443473E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5D4EA8AE-5E1C-F938-B00E-C6A0DD0C99BB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880EAC9A-3496-B23D-3CC2-A0B4805A6443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E40BDE11-3010-0434-E723-FA49AF66C7EE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B7AF74B8-9458-9B92-EE7A-708C81B2F4DC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8E410A84-29CA-90F7-AF93-AEF5D7D61AE5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ED1EB284-1461-5230-35B8-627BD6AEF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D625F229-7C04-7CFC-B7D7-4609913BE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考前准备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88BBEB7-4E86-ECF1-C4C2-F1347F9C434E}"/>
              </a:ext>
            </a:extLst>
          </p:cNvPr>
          <p:cNvSpPr txBox="1"/>
          <p:nvPr/>
        </p:nvSpPr>
        <p:spPr>
          <a:xfrm>
            <a:off x="525041" y="1142328"/>
            <a:ext cx="11141918" cy="755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板书内容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1DC350-C494-B21B-6252-E12B7911B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762" y="2065893"/>
            <a:ext cx="6962476" cy="448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36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64E3B-2DE1-5E92-0E95-BAE0D8FC6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0301E7C2-1414-CC00-F586-8D9AAE316A3B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D0D2F4B4-5EC0-E53A-130D-36B160B1C630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9341DA43-3E11-6A5E-7D38-8D6D96FBFD92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FC102B78-7729-0D3B-91F5-0AA8D0E305FD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E87FA2F7-4B4E-1286-5E50-1AD8F6175E69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D19ACF3A-2A03-04AF-0701-E917D02EF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802D42B4-8C21-B81B-F802-2493F9847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考前准备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ABEB34D-E208-71FA-6E70-930BE997E2E3}"/>
              </a:ext>
            </a:extLst>
          </p:cNvPr>
          <p:cNvSpPr txBox="1"/>
          <p:nvPr/>
        </p:nvSpPr>
        <p:spPr>
          <a:xfrm>
            <a:off x="525041" y="1252333"/>
            <a:ext cx="11141918" cy="5289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组织考生入场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】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（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9:00/15:00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前）</a:t>
            </a:r>
            <a:endParaRPr lang="en-US" altLang="zh-CN" sz="3200" b="1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1.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告知考生，除本人考试证件和考试用品以外的物品不允许带进考场。（特别是书籍资料、通讯设备等）</a:t>
            </a:r>
            <a:endParaRPr lang="en-US" altLang="zh-CN" sz="2800" b="1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2.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检查考生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准考证、身份证、学生证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（必须为实体证件，三证缺一不可），比对人证相符，经金属探测仪扫描无误后方可入场。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3.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考生入场后，要求每位参考的考生须在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《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考场座位表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》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和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《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诚信承诺书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》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上签名，不签到者将按缺考处理。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4.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禁止迟到考生入场（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9:00/15:00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后）</a:t>
            </a:r>
          </a:p>
        </p:txBody>
      </p:sp>
    </p:spTree>
    <p:extLst>
      <p:ext uri="{BB962C8B-B14F-4D97-AF65-F5344CB8AC3E}">
        <p14:creationId xmlns:p14="http://schemas.microsoft.com/office/powerpoint/2010/main" val="3774625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B54BA-5BC0-655A-B95B-F73F2B28C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56651BA1-9227-7417-92C1-4413EA893E00}"/>
              </a:ext>
            </a:extLst>
          </p:cNvPr>
          <p:cNvGrpSpPr/>
          <p:nvPr/>
        </p:nvGrpSpPr>
        <p:grpSpPr>
          <a:xfrm>
            <a:off x="-598628" y="-67951"/>
            <a:ext cx="13500147" cy="1140289"/>
            <a:chOff x="-351692" y="-55735"/>
            <a:chExt cx="13500147" cy="1140289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8D89528D-F4E8-AE7F-871A-9E70E2275F1E}"/>
                </a:ext>
              </a:extLst>
            </p:cNvPr>
            <p:cNvSpPr/>
            <p:nvPr/>
          </p:nvSpPr>
          <p:spPr>
            <a:xfrm>
              <a:off x="2235945" y="-17493"/>
              <a:ext cx="10912510" cy="768350"/>
            </a:xfrm>
            <a:prstGeom prst="parallelogram">
              <a:avLst/>
            </a:prstGeom>
            <a:solidFill>
              <a:srgbClr val="314371"/>
            </a:solidFill>
            <a:ln>
              <a:solidFill>
                <a:srgbClr val="31437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AE66BD9B-D261-175C-2A42-807026328688}"/>
                </a:ext>
              </a:extLst>
            </p:cNvPr>
            <p:cNvSpPr/>
            <p:nvPr/>
          </p:nvSpPr>
          <p:spPr>
            <a:xfrm>
              <a:off x="-351692" y="-55735"/>
              <a:ext cx="2587637" cy="1136098"/>
            </a:xfrm>
            <a:prstGeom prst="parallelogram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9F485D5D-4D11-CB34-82AB-4BE5168F3EDF}"/>
                </a:ext>
              </a:extLst>
            </p:cNvPr>
            <p:cNvSpPr/>
            <p:nvPr/>
          </p:nvSpPr>
          <p:spPr>
            <a:xfrm rot="1509350">
              <a:off x="8996876" y="321240"/>
              <a:ext cx="137424" cy="763314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F4C8A8C7-2C45-67AC-DEBC-EB74C5B34B8F}"/>
                </a:ext>
              </a:extLst>
            </p:cNvPr>
            <p:cNvSpPr/>
            <p:nvPr/>
          </p:nvSpPr>
          <p:spPr>
            <a:xfrm rot="1434883">
              <a:off x="9356359" y="354841"/>
              <a:ext cx="137612" cy="44155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137523F3-FD96-5AAF-BB8F-57A6DB730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035" y="160635"/>
              <a:ext cx="2344303" cy="459436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20FA2AA3-A212-3621-0122-3D0B04FB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731" y="49666"/>
            <a:ext cx="29331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ea typeface="黑体" panose="02010609060101010101" pitchFamily="49" charset="-122"/>
              </a:rPr>
              <a:t>监考工作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841EBAA-565B-1C5B-15CF-AD36A3D2A566}"/>
              </a:ext>
            </a:extLst>
          </p:cNvPr>
          <p:cNvSpPr txBox="1"/>
          <p:nvPr/>
        </p:nvSpPr>
        <p:spPr>
          <a:xfrm>
            <a:off x="525041" y="1428743"/>
            <a:ext cx="11141918" cy="4752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【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启封试卷袋、分发试题册和答题卡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1】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（</a:t>
            </a:r>
            <a:r>
              <a:rPr lang="en-US" altLang="zh-CN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9:00/15:00</a:t>
            </a:r>
            <a:r>
              <a:rPr lang="zh-CN" altLang="en-US" sz="32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）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 监考员向全体考生展示试卷袋密封完好，并当众启封并核对无误后，下发答题卡 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 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和试题册。启封后，填写试卷袋、答题卡袋上需要填写的信息。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2.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提示考生仔细阅读试题册正面的“敬告考生”，并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要求考生检查试题册印刷质量及条形码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。确认无误后，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将试题册背面上的条形码揭下后粘贴在答题卡 </a:t>
            </a:r>
            <a:r>
              <a:rPr lang="en-US" altLang="zh-CN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 </a:t>
            </a:r>
            <a:r>
              <a:rPr lang="zh-CN" altLang="en-US" sz="2800" b="1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的条形码粘贴框内，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并填写（涂）试题册封底、答题卡 </a:t>
            </a:r>
            <a:r>
              <a:rPr lang="en-US" altLang="zh-CN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1 </a:t>
            </a:r>
            <a:r>
              <a:rPr lang="zh-CN" altLang="en-US" sz="2800" spc="40" dirty="0">
                <a:solidFill>
                  <a:srgbClr val="31437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</a:rPr>
              <a:t>上的学校名称、姓名及准考证号等信息。</a:t>
            </a:r>
            <a:endParaRPr lang="en-US" altLang="zh-CN" sz="2800" spc="40" dirty="0">
              <a:solidFill>
                <a:srgbClr val="314371"/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0933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0od3bi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0od3bi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1761</Words>
  <Application>Microsoft Office PowerPoint</Application>
  <PresentationFormat>宽屏</PresentationFormat>
  <Paragraphs>166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微软雅黑</vt:lpstr>
      <vt:lpstr>黑体</vt:lpstr>
      <vt:lpstr>等线</vt:lpstr>
      <vt:lpstr>Wingdings</vt:lpstr>
      <vt:lpstr>Times New Roman</vt:lpstr>
      <vt:lpstr>Calibri</vt:lpstr>
      <vt:lpstr>Arial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毕业答辩</dc:title>
  <dc:creator>第一PPT</dc:creator>
  <cp:keywords>www.1ppt.com</cp:keywords>
  <dc:description>www.1ppt.com</dc:description>
  <cp:lastModifiedBy>燚 周</cp:lastModifiedBy>
  <cp:revision>101</cp:revision>
  <dcterms:created xsi:type="dcterms:W3CDTF">2019-05-14T01:20:00Z</dcterms:created>
  <dcterms:modified xsi:type="dcterms:W3CDTF">2025-12-03T06:07:21Z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EBAD2EACE973406889FAA43F1CBDB134_13</vt:lpwstr>
  </property>
  <property fmtid="{D5CDD505-2E9C-101B-9397-08002B2CF9AE}" pid="3" name="KSOProductBuildVer">
    <vt:lpwstr>2052-12.1.0.16729</vt:lpwstr>
  </property>
</Properties>
</file>