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1" r:id="rId3"/>
    <p:sldId id="256" r:id="rId5"/>
    <p:sldId id="257" r:id="rId6"/>
    <p:sldId id="258" r:id="rId7"/>
    <p:sldId id="259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0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68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2png"/>
          <p:cNvPicPr>
            <a:picLocks noChangeAspect="1"/>
          </p:cNvPicPr>
          <p:nvPr/>
        </p:nvPicPr>
        <p:blipFill>
          <a:blip r:embed="rId1">
            <a:lum bright="18000"/>
          </a:blip>
          <a:srcRect r="1866"/>
          <a:stretch>
            <a:fillRect/>
          </a:stretch>
        </p:blipFill>
        <p:spPr>
          <a:xfrm>
            <a:off x="3976370" y="-1328420"/>
            <a:ext cx="8215630" cy="6631940"/>
          </a:xfrm>
          <a:prstGeom prst="rect">
            <a:avLst/>
          </a:prstGeom>
        </p:spPr>
      </p:pic>
      <p:sp>
        <p:nvSpPr>
          <p:cNvPr id="18" name="任意多边形: 形状 17"/>
          <p:cNvSpPr/>
          <p:nvPr/>
        </p:nvSpPr>
        <p:spPr>
          <a:xfrm flipH="1">
            <a:off x="9349740" y="6398295"/>
            <a:ext cx="2842260" cy="502920"/>
          </a:xfrm>
          <a:custGeom>
            <a:avLst/>
            <a:gdLst>
              <a:gd name="connsiteX0" fmla="*/ 2667780 w 2842260"/>
              <a:gd name="connsiteY0" fmla="*/ 0 h 502920"/>
              <a:gd name="connsiteX1" fmla="*/ 0 w 2842260"/>
              <a:gd name="connsiteY1" fmla="*/ 0 h 502920"/>
              <a:gd name="connsiteX2" fmla="*/ 0 w 2842260"/>
              <a:gd name="connsiteY2" fmla="*/ 502920 h 502920"/>
              <a:gd name="connsiteX3" fmla="*/ 2678044 w 2842260"/>
              <a:gd name="connsiteY3" fmla="*/ 502920 h 502920"/>
              <a:gd name="connsiteX4" fmla="*/ 2842260 w 2842260"/>
              <a:gd name="connsiteY4" fmla="*/ 259080 h 502920"/>
              <a:gd name="connsiteX5" fmla="*/ 2667780 w 2842260"/>
              <a:gd name="connsiteY5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2260" h="502920">
                <a:moveTo>
                  <a:pt x="2667780" y="0"/>
                </a:moveTo>
                <a:lnTo>
                  <a:pt x="0" y="0"/>
                </a:lnTo>
                <a:lnTo>
                  <a:pt x="0" y="502920"/>
                </a:lnTo>
                <a:lnTo>
                  <a:pt x="2678044" y="502920"/>
                </a:lnTo>
                <a:lnTo>
                  <a:pt x="2842260" y="259080"/>
                </a:lnTo>
                <a:lnTo>
                  <a:pt x="2667780" y="0"/>
                </a:lnTo>
                <a:close/>
              </a:path>
            </a:pathLst>
          </a:custGeom>
          <a:solidFill>
            <a:srgbClr val="AE3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-55880" y="6398295"/>
            <a:ext cx="9357360" cy="502920"/>
            <a:chOff x="0" y="6459255"/>
            <a:chExt cx="6841207" cy="502920"/>
          </a:xfrm>
        </p:grpSpPr>
        <p:sp>
          <p:nvSpPr>
            <p:cNvPr id="6" name="任意多边形: 形状 5"/>
            <p:cNvSpPr/>
            <p:nvPr/>
          </p:nvSpPr>
          <p:spPr>
            <a:xfrm>
              <a:off x="0" y="6718335"/>
              <a:ext cx="6841207" cy="243840"/>
            </a:xfrm>
            <a:custGeom>
              <a:avLst/>
              <a:gdLst>
                <a:gd name="connsiteX0" fmla="*/ 0 w 6841207"/>
                <a:gd name="connsiteY0" fmla="*/ 0 h 243840"/>
                <a:gd name="connsiteX1" fmla="*/ 6676990 w 6841207"/>
                <a:gd name="connsiteY1" fmla="*/ 0 h 243840"/>
                <a:gd name="connsiteX2" fmla="*/ 6841207 w 6841207"/>
                <a:gd name="connsiteY2" fmla="*/ 243840 h 243840"/>
                <a:gd name="connsiteX3" fmla="*/ 0 w 6841207"/>
                <a:gd name="connsiteY3" fmla="*/ 243840 h 243840"/>
                <a:gd name="connsiteX4" fmla="*/ 0 w 6841207"/>
                <a:gd name="connsiteY4" fmla="*/ 0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1207" h="243840">
                  <a:moveTo>
                    <a:pt x="0" y="0"/>
                  </a:moveTo>
                  <a:lnTo>
                    <a:pt x="6676990" y="0"/>
                  </a:lnTo>
                  <a:lnTo>
                    <a:pt x="6841207" y="243840"/>
                  </a:lnTo>
                  <a:lnTo>
                    <a:pt x="0" y="243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 flipV="1">
              <a:off x="0" y="6459255"/>
              <a:ext cx="6779626" cy="152400"/>
            </a:xfrm>
            <a:custGeom>
              <a:avLst/>
              <a:gdLst>
                <a:gd name="connsiteX0" fmla="*/ 0 w 6779626"/>
                <a:gd name="connsiteY0" fmla="*/ 152400 h 152400"/>
                <a:gd name="connsiteX1" fmla="*/ 6779626 w 6779626"/>
                <a:gd name="connsiteY1" fmla="*/ 152400 h 152400"/>
                <a:gd name="connsiteX2" fmla="*/ 6676990 w 6779626"/>
                <a:gd name="connsiteY2" fmla="*/ 0 h 152400"/>
                <a:gd name="connsiteX3" fmla="*/ 0 w 6779626"/>
                <a:gd name="connsiteY3" fmla="*/ 0 h 152400"/>
                <a:gd name="connsiteX4" fmla="*/ 0 w 6779626"/>
                <a:gd name="connsiteY4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79626" h="152400">
                  <a:moveTo>
                    <a:pt x="0" y="152400"/>
                  </a:moveTo>
                  <a:lnTo>
                    <a:pt x="6779626" y="152400"/>
                  </a:lnTo>
                  <a:lnTo>
                    <a:pt x="667699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0" y="-1"/>
            <a:ext cx="12192000" cy="246345"/>
          </a:xfrm>
          <a:prstGeom prst="rect">
            <a:avLst/>
          </a:prstGeom>
          <a:solidFill>
            <a:srgbClr val="D0D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/>
        </p:nvSpPr>
        <p:spPr>
          <a:xfrm>
            <a:off x="0" y="1748790"/>
            <a:ext cx="6195695" cy="3554730"/>
          </a:xfrm>
          <a:custGeom>
            <a:avLst/>
            <a:gdLst>
              <a:gd name="connsiteX0" fmla="*/ 0 w 6644390"/>
              <a:gd name="connsiteY0" fmla="*/ 0 h 3812829"/>
              <a:gd name="connsiteX1" fmla="*/ 4622855 w 6644390"/>
              <a:gd name="connsiteY1" fmla="*/ 0 h 3812829"/>
              <a:gd name="connsiteX2" fmla="*/ 4827420 w 6644390"/>
              <a:gd name="connsiteY2" fmla="*/ 341606 h 3812829"/>
              <a:gd name="connsiteX3" fmla="*/ 6644390 w 6644390"/>
              <a:gd name="connsiteY3" fmla="*/ 341606 h 3812829"/>
              <a:gd name="connsiteX4" fmla="*/ 6644390 w 6644390"/>
              <a:gd name="connsiteY4" fmla="*/ 3812829 h 3812829"/>
              <a:gd name="connsiteX5" fmla="*/ 0 w 6644390"/>
              <a:gd name="connsiteY5" fmla="*/ 3812829 h 3812829"/>
              <a:gd name="connsiteX6" fmla="*/ 0 w 6644390"/>
              <a:gd name="connsiteY6" fmla="*/ 0 h 381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44390" h="3812829">
                <a:moveTo>
                  <a:pt x="0" y="0"/>
                </a:moveTo>
                <a:lnTo>
                  <a:pt x="4622855" y="0"/>
                </a:lnTo>
                <a:lnTo>
                  <a:pt x="4827420" y="341606"/>
                </a:lnTo>
                <a:lnTo>
                  <a:pt x="6644390" y="341606"/>
                </a:lnTo>
                <a:lnTo>
                  <a:pt x="6644390" y="3812829"/>
                </a:lnTo>
                <a:lnTo>
                  <a:pt x="0" y="3812829"/>
                </a:lnTo>
                <a:lnTo>
                  <a:pt x="0" y="0"/>
                </a:lnTo>
                <a:close/>
              </a:path>
            </a:pathLst>
          </a:custGeom>
          <a:solidFill>
            <a:srgbClr val="AE3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14" name="任意多边形: 形状 13"/>
          <p:cNvSpPr/>
          <p:nvPr/>
        </p:nvSpPr>
        <p:spPr>
          <a:xfrm flipH="1">
            <a:off x="4466590" y="1581150"/>
            <a:ext cx="1729105" cy="402590"/>
          </a:xfrm>
          <a:custGeom>
            <a:avLst/>
            <a:gdLst>
              <a:gd name="connsiteX0" fmla="*/ 2254936 w 2429416"/>
              <a:gd name="connsiteY0" fmla="*/ 0 h 502920"/>
              <a:gd name="connsiteX1" fmla="*/ 0 w 2429416"/>
              <a:gd name="connsiteY1" fmla="*/ 0 h 502920"/>
              <a:gd name="connsiteX2" fmla="*/ 0 w 2429416"/>
              <a:gd name="connsiteY2" fmla="*/ 502920 h 502920"/>
              <a:gd name="connsiteX3" fmla="*/ 2265200 w 2429416"/>
              <a:gd name="connsiteY3" fmla="*/ 502920 h 502920"/>
              <a:gd name="connsiteX4" fmla="*/ 2429416 w 2429416"/>
              <a:gd name="connsiteY4" fmla="*/ 259080 h 502920"/>
              <a:gd name="connsiteX5" fmla="*/ 2254936 w 2429416"/>
              <a:gd name="connsiteY5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9416" h="502920">
                <a:moveTo>
                  <a:pt x="2254936" y="0"/>
                </a:moveTo>
                <a:lnTo>
                  <a:pt x="0" y="0"/>
                </a:lnTo>
                <a:lnTo>
                  <a:pt x="0" y="502920"/>
                </a:lnTo>
                <a:lnTo>
                  <a:pt x="2265200" y="502920"/>
                </a:lnTo>
                <a:lnTo>
                  <a:pt x="2429416" y="259080"/>
                </a:lnTo>
                <a:lnTo>
                  <a:pt x="2254936" y="0"/>
                </a:lnTo>
                <a:close/>
              </a:path>
            </a:pathLst>
          </a:custGeom>
          <a:solidFill>
            <a:srgbClr val="AE303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3" name="组合 2"/>
          <p:cNvGrpSpPr/>
          <p:nvPr/>
        </p:nvGrpSpPr>
        <p:grpSpPr>
          <a:xfrm>
            <a:off x="210820" y="2128520"/>
            <a:ext cx="6341745" cy="2908935"/>
            <a:chOff x="245497" y="1625580"/>
            <a:chExt cx="7819013" cy="3586136"/>
          </a:xfrm>
        </p:grpSpPr>
        <p:sp>
          <p:nvSpPr>
            <p:cNvPr id="19" name="文本框 18"/>
            <p:cNvSpPr txBox="1"/>
            <p:nvPr/>
          </p:nvSpPr>
          <p:spPr>
            <a:xfrm>
              <a:off x="318308" y="3679721"/>
              <a:ext cx="3111320" cy="415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6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Design plan</a:t>
              </a:r>
              <a:endPara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45497" y="1625580"/>
              <a:ext cx="7819013" cy="2009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000" dirty="0">
                  <a:solidFill>
                    <a:schemeClr val="bg1"/>
                  </a:solidFill>
                  <a:latin typeface="汉仪综艺体简" panose="02010600000101010101" charset="-122"/>
                  <a:ea typeface="汉仪综艺体简" panose="02010600000101010101" charset="-122"/>
                </a:rPr>
                <a:t>金融税收</a:t>
              </a:r>
              <a:endParaRPr lang="zh-CN" altLang="en-US" sz="5000" dirty="0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</a:endParaRPr>
            </a:p>
            <a:p>
              <a:r>
                <a:rPr lang="zh-CN" altLang="en-US" sz="5000" dirty="0">
                  <a:solidFill>
                    <a:schemeClr val="bg1"/>
                  </a:solidFill>
                  <a:latin typeface="汉仪综艺体简" panose="02010600000101010101" charset="-122"/>
                  <a:ea typeface="汉仪综艺体简" panose="02010600000101010101" charset="-122"/>
                </a:rPr>
                <a:t>楼层空间设计</a:t>
              </a:r>
              <a:r>
                <a:rPr lang="zh-CN" altLang="en-US" sz="5000" dirty="0">
                  <a:solidFill>
                    <a:schemeClr val="bg1"/>
                  </a:solidFill>
                  <a:latin typeface="汉仪综艺体简" panose="02010600000101010101" charset="-122"/>
                  <a:ea typeface="汉仪综艺体简" panose="02010600000101010101" charset="-122"/>
                </a:rPr>
                <a:t>方案</a:t>
              </a:r>
              <a:endParaRPr lang="zh-CN" altLang="en-US" sz="5000" dirty="0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18308" y="4796034"/>
              <a:ext cx="5547765" cy="415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6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2026.4</a:t>
              </a:r>
              <a:endParaRPr lang="en-US" altLang="zh-CN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pic>
        <p:nvPicPr>
          <p:cNvPr id="5" name="图片 4" descr="红山学院logo2（含英文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025" y="457200"/>
            <a:ext cx="2703195" cy="546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"/>
          <p:cNvPicPr>
            <a:picLocks noChangeAspect="1"/>
          </p:cNvPicPr>
          <p:nvPr/>
        </p:nvPicPr>
        <p:blipFill>
          <a:blip r:embed="rId1"/>
          <a:srcRect l="2858" r="2790"/>
          <a:stretch>
            <a:fillRect/>
          </a:stretch>
        </p:blipFill>
        <p:spPr>
          <a:xfrm>
            <a:off x="257810" y="795020"/>
            <a:ext cx="7631430" cy="4954270"/>
          </a:xfrm>
          <a:prstGeom prst="rect">
            <a:avLst/>
          </a:prstGeom>
        </p:spPr>
      </p:pic>
      <p:pic>
        <p:nvPicPr>
          <p:cNvPr id="6" name="图片 5" descr="空架子"/>
          <p:cNvPicPr>
            <a:picLocks noChangeAspect="1"/>
          </p:cNvPicPr>
          <p:nvPr/>
        </p:nvPicPr>
        <p:blipFill>
          <a:blip r:embed="rId2"/>
          <a:srcRect l="2904" r="2864" b="5928"/>
          <a:stretch>
            <a:fillRect/>
          </a:stretch>
        </p:blipFill>
        <p:spPr>
          <a:xfrm>
            <a:off x="7940675" y="2194560"/>
            <a:ext cx="3943350" cy="241173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09880" y="160020"/>
            <a:ext cx="3112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书架隔断墙设计平面意向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7988300" y="4752975"/>
            <a:ext cx="386461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11935460" y="2472690"/>
            <a:ext cx="0" cy="211582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208770" y="4834255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长：</a:t>
            </a:r>
            <a:r>
              <a:rPr lang="en-US" altLang="zh-CN"/>
              <a:t>480</a:t>
            </a:r>
            <a:r>
              <a:rPr lang="en-US" altLang="zh-CN"/>
              <a:t>cm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10412730" y="1965960"/>
            <a:ext cx="1655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高：</a:t>
            </a:r>
            <a:r>
              <a:rPr lang="en-US" altLang="zh-CN"/>
              <a:t>240</a:t>
            </a:r>
            <a:r>
              <a:rPr lang="en-US" altLang="zh-CN"/>
              <a:t>cm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8142605" y="5430520"/>
            <a:ext cx="39255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en-US" altLang="zh-CN" sz="1600"/>
              <a:t>1.</a:t>
            </a:r>
            <a:r>
              <a:rPr lang="zh-CN" altLang="en-US" sz="1600"/>
              <a:t>书架隔断尺寸：480*45*240cm</a:t>
            </a:r>
            <a:endParaRPr lang="zh-CN" altLang="en-US" sz="1600"/>
          </a:p>
          <a:p>
            <a:pPr algn="l">
              <a:buClrTx/>
              <a:buSzTx/>
              <a:buNone/>
            </a:pPr>
            <a:r>
              <a:rPr lang="en-US" altLang="zh-CN" sz="1600"/>
              <a:t>2.</a:t>
            </a:r>
            <a:r>
              <a:rPr lang="zh-CN" altLang="en-US" sz="1600"/>
              <a:t>整体柜体：浅木纹</a:t>
            </a:r>
            <a:r>
              <a:rPr lang="zh-CN" altLang="en-US" sz="1600"/>
              <a:t>框架</a:t>
            </a:r>
            <a:endParaRPr lang="zh-CN" altLang="en-US" sz="1600"/>
          </a:p>
          <a:p>
            <a:pPr algn="l">
              <a:buClrTx/>
              <a:buSzTx/>
              <a:buNone/>
            </a:pPr>
            <a:r>
              <a:rPr lang="en-US" altLang="zh-CN" sz="1600"/>
              <a:t>3.</a:t>
            </a:r>
            <a:r>
              <a:rPr lang="zh-CN" altLang="en-US" sz="1600"/>
              <a:t>左侧</a:t>
            </a:r>
            <a:r>
              <a:rPr lang="en-US" altLang="zh-CN" sz="1600"/>
              <a:t>”</a:t>
            </a:r>
            <a:r>
              <a:rPr lang="zh-CN" altLang="en-US" sz="1600"/>
              <a:t>金融税收</a:t>
            </a:r>
            <a:r>
              <a:rPr lang="en-US" altLang="zh-CN" sz="1600"/>
              <a:t>“</a:t>
            </a:r>
            <a:r>
              <a:rPr lang="zh-CN" altLang="en-US" sz="1600"/>
              <a:t>背景板：亚克力</a:t>
            </a:r>
            <a:r>
              <a:rPr lang="en-US" altLang="zh-CN" sz="1600"/>
              <a:t>UV</a:t>
            </a:r>
            <a:r>
              <a:rPr lang="zh-CN" altLang="en-US" sz="1600"/>
              <a:t>打印</a:t>
            </a:r>
            <a:r>
              <a:rPr lang="en-US" altLang="zh-CN" sz="1600"/>
              <a:t>/PVC </a:t>
            </a:r>
            <a:r>
              <a:rPr lang="zh-CN" altLang="en-US" sz="1600"/>
              <a:t>板</a:t>
            </a:r>
            <a:r>
              <a:rPr lang="en-US" altLang="zh-CN" sz="1600"/>
              <a:t> / </a:t>
            </a:r>
            <a:r>
              <a:rPr lang="zh-CN" altLang="en-US" sz="1600"/>
              <a:t>雪弗板</a:t>
            </a:r>
            <a:r>
              <a:rPr lang="en-US" altLang="zh-CN" sz="1600"/>
              <a:t> + UV </a:t>
            </a:r>
            <a:r>
              <a:rPr lang="zh-CN" altLang="en-US" sz="1600"/>
              <a:t>打印</a:t>
            </a:r>
            <a:endParaRPr lang="zh-CN" altLang="en-US" sz="1600"/>
          </a:p>
          <a:p>
            <a:pPr algn="l">
              <a:buClrTx/>
              <a:buSzTx/>
              <a:buNone/>
            </a:pPr>
            <a:r>
              <a:rPr lang="en-US" altLang="zh-CN" sz="1600"/>
              <a:t>4.</a:t>
            </a:r>
            <a:r>
              <a:rPr lang="zh-CN" altLang="en-US" sz="1600"/>
              <a:t>中间</a:t>
            </a:r>
            <a:r>
              <a:rPr lang="en-US" altLang="zh-CN" sz="1600"/>
              <a:t>”reading“</a:t>
            </a:r>
            <a:r>
              <a:rPr lang="zh-CN" altLang="en-US" sz="1600"/>
              <a:t>宣传板：双层亚克力</a:t>
            </a:r>
            <a:r>
              <a:rPr lang="en-US" altLang="zh-CN" sz="1600"/>
              <a:t> UV</a:t>
            </a:r>
            <a:endParaRPr lang="en-US" altLang="zh-CN" sz="1600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效果图"/>
          <p:cNvPicPr>
            <a:picLocks noChangeAspect="1"/>
          </p:cNvPicPr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1247140" y="962660"/>
            <a:ext cx="9055735" cy="55835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9880" y="160020"/>
            <a:ext cx="3112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书架隔断墙设计效果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意向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墙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" y="620395"/>
            <a:ext cx="8674100" cy="56178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9880" y="160020"/>
            <a:ext cx="27724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形象墙设计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平面意向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07450" y="4489450"/>
            <a:ext cx="3322320" cy="2368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墙面尺寸：</a:t>
            </a:r>
            <a:br>
              <a:rPr lang="zh-CN" altLang="en-US" sz="1600"/>
            </a:br>
            <a:r>
              <a:rPr lang="en-US" altLang="zh-CN" sz="1600"/>
              <a:t>520*300cm</a:t>
            </a:r>
            <a:r>
              <a:rPr lang="zh-CN" altLang="en-US" sz="1600"/>
              <a:t>（需专业复尺）</a:t>
            </a:r>
            <a:br>
              <a:rPr lang="zh-CN" altLang="en-US" sz="1600"/>
            </a:br>
            <a:r>
              <a:rPr lang="en-US" altLang="zh-CN" sz="1600"/>
              <a:t>2.</a:t>
            </a:r>
            <a:r>
              <a:rPr lang="zh-CN" altLang="en-US" sz="1600"/>
              <a:t>基础墙面</a:t>
            </a:r>
            <a:r>
              <a:rPr lang="zh-CN" altLang="en-US" sz="1600"/>
              <a:t>材质：墙布定制印花</a:t>
            </a:r>
            <a:endParaRPr lang="zh-CN" altLang="en-US" sz="1600"/>
          </a:p>
          <a:p>
            <a:r>
              <a:rPr lang="en-US" altLang="zh-CN" sz="1600"/>
              <a:t>3.“</a:t>
            </a:r>
            <a:r>
              <a:rPr lang="zh-CN" altLang="en-US" sz="1600"/>
              <a:t>以榜样为镜</a:t>
            </a:r>
            <a:r>
              <a:rPr lang="en-US" altLang="zh-CN" sz="1600"/>
              <a:t> </a:t>
            </a:r>
            <a:r>
              <a:rPr lang="zh-CN" altLang="en-US" sz="1600"/>
              <a:t>向卓越前行</a:t>
            </a:r>
            <a:r>
              <a:rPr lang="en-US" altLang="zh-CN" sz="1600"/>
              <a:t>”</a:t>
            </a:r>
            <a:r>
              <a:rPr lang="zh-CN" altLang="en-US" sz="1600"/>
              <a:t>字体材质：亚克力立体字</a:t>
            </a:r>
            <a:r>
              <a:rPr lang="en-US" altLang="zh-CN" sz="1600"/>
              <a:t>/PVC</a:t>
            </a:r>
            <a:r>
              <a:rPr lang="zh-CN" altLang="en-US" sz="1600"/>
              <a:t>立体字</a:t>
            </a:r>
            <a:endParaRPr lang="zh-CN" altLang="en-US" sz="1600"/>
          </a:p>
          <a:p>
            <a:r>
              <a:rPr lang="en-US" altLang="zh-CN" sz="1600"/>
              <a:t>4.</a:t>
            </a:r>
            <a:r>
              <a:rPr lang="zh-CN" altLang="en-US" sz="1600"/>
              <a:t>榜样信息展示材质：磁吸亚克力卡槽</a:t>
            </a:r>
            <a:r>
              <a:rPr lang="en-US" altLang="zh-CN" sz="1600"/>
              <a:t> / </a:t>
            </a:r>
            <a:r>
              <a:rPr lang="zh-CN" altLang="en-US" sz="1600"/>
              <a:t>透明亚克力夹片</a:t>
            </a:r>
            <a:endParaRPr lang="zh-CN" altLang="en-US" sz="1600"/>
          </a:p>
          <a:p>
            <a:br>
              <a:rPr lang="zh-CN" altLang="en-US"/>
            </a:b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215" y="620395"/>
            <a:ext cx="2926080" cy="25095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350" y="6299835"/>
            <a:ext cx="21043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形象墙整体设计</a:t>
            </a:r>
            <a:endParaRPr lang="zh-CN" altLang="en-US" sz="1400"/>
          </a:p>
        </p:txBody>
      </p:sp>
      <p:sp>
        <p:nvSpPr>
          <p:cNvPr id="7" name="文本框 6"/>
          <p:cNvSpPr txBox="1"/>
          <p:nvPr/>
        </p:nvSpPr>
        <p:spPr>
          <a:xfrm>
            <a:off x="8959215" y="3245485"/>
            <a:ext cx="21043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400"/>
              <a:t>榜样信息展示设计</a:t>
            </a:r>
            <a:endParaRPr lang="zh-CN" altLang="en-US" sz="1400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墙面效果"/>
          <p:cNvPicPr>
            <a:picLocks noChangeAspect="1"/>
          </p:cNvPicPr>
          <p:nvPr/>
        </p:nvPicPr>
        <p:blipFill>
          <a:blip r:embed="rId1"/>
          <a:srcRect t="7389" b="5000"/>
          <a:stretch>
            <a:fillRect/>
          </a:stretch>
        </p:blipFill>
        <p:spPr>
          <a:xfrm>
            <a:off x="1577340" y="600710"/>
            <a:ext cx="8636635" cy="6007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9880" y="160020"/>
            <a:ext cx="27724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形象墙设计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效果意向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8695" y="1489075"/>
            <a:ext cx="1674495" cy="4371340"/>
          </a:xfrm>
          <a:prstGeom prst="rect">
            <a:avLst/>
          </a:prstGeom>
        </p:spPr>
      </p:pic>
      <p:pic>
        <p:nvPicPr>
          <p:cNvPr id="17" name="图片 16" descr="金融-隔断-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845" y="1489075"/>
            <a:ext cx="1332230" cy="4371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9880" y="160020"/>
            <a:ext cx="27724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红色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书角设计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效果意向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274810" y="4046220"/>
            <a:ext cx="26200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1600"/>
              <a:t>“红色书角”背景尺寸：长110*高</a:t>
            </a:r>
            <a:r>
              <a:rPr lang="zh-CN" altLang="en-US" sz="1600"/>
              <a:t>310cm</a:t>
            </a:r>
            <a:endParaRPr lang="zh-CN" altLang="en-US" sz="1600"/>
          </a:p>
          <a:p>
            <a:pPr algn="l">
              <a:buClrTx/>
              <a:buSzTx/>
              <a:buNone/>
            </a:pPr>
            <a:r>
              <a:rPr lang="zh-CN" altLang="en-US" sz="1600">
                <a:sym typeface="+mn-ea"/>
              </a:rPr>
              <a:t>“红色书角”背景</a:t>
            </a:r>
            <a:r>
              <a:rPr lang="zh-CN" altLang="en-US" sz="1600"/>
              <a:t>材质：</a:t>
            </a:r>
            <a:r>
              <a:rPr lang="zh-CN" altLang="en-US" sz="1600">
                <a:sym typeface="+mn-ea"/>
              </a:rPr>
              <a:t>墙布定制印花</a:t>
            </a:r>
            <a:endParaRPr lang="zh-CN" altLang="en-US" sz="1600"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1600"/>
              <a:t>书柜材质：木质柜体</a:t>
            </a:r>
            <a:br>
              <a:rPr lang="zh-CN" altLang="en-US" sz="1600"/>
            </a:br>
            <a:r>
              <a:rPr lang="zh-CN" altLang="en-US" sz="1600"/>
              <a:t>书柜尺寸：长55*宽</a:t>
            </a:r>
            <a:r>
              <a:rPr lang="zh-CN" altLang="en-US" sz="1600"/>
              <a:t>30*高200cm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4861560" y="1591945"/>
            <a:ext cx="10496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参考样式</a:t>
            </a:r>
            <a:endParaRPr lang="zh-CN" altLang="en-US" sz="12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1856" t="15435" r="15860" b="4009"/>
          <a:stretch>
            <a:fillRect/>
          </a:stretch>
        </p:blipFill>
        <p:spPr>
          <a:xfrm>
            <a:off x="183515" y="1591945"/>
            <a:ext cx="4606290" cy="42316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33640" y="3343275"/>
            <a:ext cx="2393315" cy="2095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05115" y="5704205"/>
            <a:ext cx="34328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1600"/>
              <a:t>凳式收纳柜</a:t>
            </a:r>
            <a:endParaRPr lang="zh-CN" altLang="en-US" sz="1600"/>
          </a:p>
          <a:p>
            <a:pPr algn="l">
              <a:buClrTx/>
              <a:buSzTx/>
              <a:buNone/>
            </a:pPr>
            <a:r>
              <a:rPr lang="zh-CN" altLang="en-US" sz="1600"/>
              <a:t>尺寸：长345*宽50*高45cm（可分为2组）</a:t>
            </a:r>
            <a:endParaRPr lang="zh-CN" altLang="en-US" sz="1600"/>
          </a:p>
          <a:p>
            <a:pPr algn="l">
              <a:buClrTx/>
              <a:buSzTx/>
              <a:buNone/>
            </a:pPr>
            <a:r>
              <a:rPr lang="zh-CN" altLang="en-US" sz="1600"/>
              <a:t>材质：木质柜体+软包坐垫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309880" y="160020"/>
            <a:ext cx="27724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红色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书角设计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效果意向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55225" y="5163185"/>
            <a:ext cx="203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凳式</a:t>
            </a:r>
            <a:r>
              <a:rPr lang="zh-CN" altLang="en-US" sz="1200"/>
              <a:t>收纳柜参考样式</a:t>
            </a:r>
            <a:endParaRPr lang="zh-CN" altLang="en-US" sz="12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" y="1276985"/>
            <a:ext cx="5902960" cy="44272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880" y="1830070"/>
            <a:ext cx="4264025" cy="31978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9880" y="160020"/>
            <a:ext cx="3333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公共空间桌椅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采购效果意向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060" y="2176145"/>
            <a:ext cx="2856865" cy="2856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470" y="643255"/>
            <a:ext cx="3292475" cy="43897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25060" y="5095240"/>
            <a:ext cx="203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谈话桌椅</a:t>
            </a:r>
            <a:r>
              <a:rPr lang="zh-CN" altLang="en-US" sz="1200"/>
              <a:t>组合参考样式</a:t>
            </a:r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05470" y="5114925"/>
            <a:ext cx="25825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会议学习</a:t>
            </a:r>
            <a:r>
              <a:rPr lang="zh-CN" altLang="en-US" sz="1200"/>
              <a:t>长条桌椅</a:t>
            </a:r>
            <a:r>
              <a:rPr lang="zh-CN" altLang="en-US" sz="1200"/>
              <a:t>组合参考样式</a:t>
            </a:r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4925060" y="5433060"/>
            <a:ext cx="30848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1600"/>
              <a:t>数量：</a:t>
            </a:r>
            <a:r>
              <a:rPr lang="en-US" altLang="zh-CN" sz="1600"/>
              <a:t>3</a:t>
            </a:r>
            <a:r>
              <a:rPr lang="zh-CN" altLang="en-US" sz="1600"/>
              <a:t>套</a:t>
            </a:r>
            <a:endParaRPr lang="zh-CN" altLang="en-US" sz="1600"/>
          </a:p>
          <a:p>
            <a:pPr algn="l">
              <a:buClrTx/>
              <a:buSzTx/>
              <a:buNone/>
            </a:pPr>
            <a:r>
              <a:rPr lang="zh-CN" altLang="en-US" sz="1600"/>
              <a:t>桌子尺寸：长</a:t>
            </a:r>
            <a:r>
              <a:rPr lang="en-US" altLang="zh-CN" sz="1600"/>
              <a:t>80</a:t>
            </a:r>
            <a:r>
              <a:rPr lang="zh-CN" altLang="en-US" sz="1600"/>
              <a:t>*宽</a:t>
            </a:r>
            <a:r>
              <a:rPr lang="en-US" altLang="zh-CN" sz="1600"/>
              <a:t>80</a:t>
            </a:r>
            <a:r>
              <a:rPr lang="zh-CN" altLang="en-US" sz="1600"/>
              <a:t>*高</a:t>
            </a:r>
            <a:r>
              <a:rPr lang="en-US" altLang="zh-CN" sz="1600"/>
              <a:t>75</a:t>
            </a:r>
            <a:r>
              <a:rPr lang="zh-CN" altLang="en-US" sz="1600"/>
              <a:t>cm</a:t>
            </a:r>
            <a:endParaRPr lang="zh-CN" altLang="en-US" sz="1600"/>
          </a:p>
          <a:p>
            <a:pPr algn="l">
              <a:buClrTx/>
              <a:buSzTx/>
              <a:buNone/>
            </a:pPr>
            <a:r>
              <a:rPr lang="zh-CN" altLang="en-US" sz="1600"/>
              <a:t>凳子尺寸：长</a:t>
            </a:r>
            <a:r>
              <a:rPr lang="en-US" altLang="zh-CN" sz="1600"/>
              <a:t>51*</a:t>
            </a:r>
            <a:r>
              <a:rPr lang="zh-CN" altLang="en-US" sz="1600"/>
              <a:t>宽</a:t>
            </a:r>
            <a:r>
              <a:rPr lang="en-US" altLang="zh-CN" sz="1600"/>
              <a:t>48*</a:t>
            </a:r>
            <a:r>
              <a:rPr lang="zh-CN" altLang="en-US" sz="1600"/>
              <a:t>高</a:t>
            </a:r>
            <a:r>
              <a:rPr lang="en-US" altLang="zh-CN" sz="1600"/>
              <a:t>76</a:t>
            </a:r>
            <a:r>
              <a:rPr lang="zh-CN" altLang="en-US" sz="1600"/>
              <a:t>（坐高</a:t>
            </a:r>
            <a:r>
              <a:rPr lang="en-US" altLang="zh-CN" sz="1600"/>
              <a:t>45</a:t>
            </a:r>
            <a:r>
              <a:rPr lang="zh-CN" altLang="en-US" sz="1600"/>
              <a:t>）</a:t>
            </a:r>
            <a:r>
              <a:rPr lang="en-US" altLang="zh-CN" sz="1600"/>
              <a:t>cm</a:t>
            </a:r>
            <a:endParaRPr lang="en-US" altLang="zh-CN" sz="1600"/>
          </a:p>
          <a:p>
            <a:pPr algn="l">
              <a:buClrTx/>
              <a:buSzTx/>
              <a:buNone/>
            </a:pPr>
            <a:endParaRPr lang="zh-CN" altLang="en-US" sz="1600"/>
          </a:p>
        </p:txBody>
      </p:sp>
      <p:sp>
        <p:nvSpPr>
          <p:cNvPr id="10" name="文本框 9"/>
          <p:cNvSpPr txBox="1"/>
          <p:nvPr/>
        </p:nvSpPr>
        <p:spPr>
          <a:xfrm>
            <a:off x="8205470" y="5472430"/>
            <a:ext cx="3432810" cy="1277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zh-CN" altLang="en-US" sz="1600"/>
              <a:t>数量：</a:t>
            </a:r>
            <a:r>
              <a:rPr lang="en-US" altLang="zh-CN" sz="1600"/>
              <a:t>1</a:t>
            </a:r>
            <a:r>
              <a:rPr lang="zh-CN" altLang="en-US" sz="1600"/>
              <a:t>套</a:t>
            </a:r>
            <a:endParaRPr lang="zh-CN" altLang="en-US" sz="1600"/>
          </a:p>
          <a:p>
            <a:pPr algn="l">
              <a:buClrTx/>
              <a:buSzTx/>
              <a:buNone/>
            </a:pPr>
            <a:r>
              <a:rPr lang="zh-CN" altLang="en-US" sz="1600"/>
              <a:t>桌子尺寸：长</a:t>
            </a:r>
            <a:r>
              <a:rPr lang="en-US" altLang="zh-CN" sz="1600"/>
              <a:t>240</a:t>
            </a:r>
            <a:r>
              <a:rPr lang="zh-CN" altLang="en-US" sz="1600"/>
              <a:t>*宽</a:t>
            </a:r>
            <a:r>
              <a:rPr lang="en-US" altLang="zh-CN" sz="1600"/>
              <a:t>90</a:t>
            </a:r>
            <a:r>
              <a:rPr lang="zh-CN" altLang="en-US" sz="1600"/>
              <a:t>*高</a:t>
            </a:r>
            <a:r>
              <a:rPr lang="en-US" altLang="zh-CN" sz="1600"/>
              <a:t>75</a:t>
            </a:r>
            <a:r>
              <a:rPr lang="zh-CN" altLang="en-US" sz="1600"/>
              <a:t>cm</a:t>
            </a:r>
            <a:endParaRPr lang="zh-CN" altLang="en-US" sz="1600"/>
          </a:p>
          <a:p>
            <a:pPr algn="l">
              <a:buClrTx/>
              <a:buSzTx/>
              <a:buNone/>
            </a:pPr>
            <a:r>
              <a:rPr lang="zh-CN" altLang="en-US" sz="1600"/>
              <a:t>凳子尺寸：</a:t>
            </a:r>
            <a:r>
              <a:rPr lang="zh-CN" altLang="en-US" sz="1600">
                <a:sym typeface="+mn-ea"/>
              </a:rPr>
              <a:t>长</a:t>
            </a:r>
            <a:r>
              <a:rPr lang="en-US" altLang="zh-CN" sz="1600">
                <a:sym typeface="+mn-ea"/>
              </a:rPr>
              <a:t>51*</a:t>
            </a:r>
            <a:r>
              <a:rPr lang="zh-CN" altLang="en-US" sz="1600">
                <a:sym typeface="+mn-ea"/>
              </a:rPr>
              <a:t>宽</a:t>
            </a:r>
            <a:r>
              <a:rPr lang="en-US" altLang="zh-CN" sz="1600">
                <a:sym typeface="+mn-ea"/>
              </a:rPr>
              <a:t>48*</a:t>
            </a:r>
            <a:r>
              <a:rPr lang="zh-CN" altLang="en-US" sz="1600">
                <a:sym typeface="+mn-ea"/>
              </a:rPr>
              <a:t>高</a:t>
            </a:r>
            <a:r>
              <a:rPr lang="en-US" altLang="zh-CN" sz="1600">
                <a:sym typeface="+mn-ea"/>
              </a:rPr>
              <a:t>76</a:t>
            </a:r>
            <a:r>
              <a:rPr lang="zh-CN" altLang="en-US" sz="1600">
                <a:sym typeface="+mn-ea"/>
              </a:rPr>
              <a:t>（坐高</a:t>
            </a:r>
            <a:r>
              <a:rPr lang="en-US" altLang="zh-CN" sz="1600">
                <a:sym typeface="+mn-ea"/>
              </a:rPr>
              <a:t>45</a:t>
            </a:r>
            <a:r>
              <a:rPr lang="zh-CN" altLang="en-US" sz="1600">
                <a:sym typeface="+mn-ea"/>
              </a:rPr>
              <a:t>）</a:t>
            </a:r>
            <a:r>
              <a:rPr lang="en-US" altLang="zh-CN" sz="1600">
                <a:sym typeface="+mn-ea"/>
              </a:rPr>
              <a:t>cm</a:t>
            </a:r>
            <a:endParaRPr lang="en-US" altLang="zh-CN" sz="1600"/>
          </a:p>
          <a:p>
            <a:pPr algn="l">
              <a:buClrTx/>
              <a:buSzTx/>
              <a:buNone/>
            </a:pPr>
            <a:endParaRPr lang="en-US" altLang="zh-CN" sz="1600"/>
          </a:p>
          <a:p>
            <a:pPr algn="l">
              <a:buClrTx/>
              <a:buSzTx/>
              <a:buNone/>
            </a:pPr>
            <a:endParaRPr lang="zh-CN" altLang="en-US" sz="1600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DIAGRAM_VIRTUALLY_FRAME" val="{&quot;height&quot;:342.25,&quot;left&quot;:568.65,&quot;top&quot;:94.55,&quot;width&quot;:353.2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572</Words>
  <Application>WPS 演示</Application>
  <PresentationFormat>宽屏</PresentationFormat>
  <Paragraphs>66</Paragraphs>
  <Slides>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8" baseType="lpstr">
      <vt:lpstr>Arial</vt:lpstr>
      <vt:lpstr>宋体</vt:lpstr>
      <vt:lpstr>Wingdings</vt:lpstr>
      <vt:lpstr>Wingdings</vt:lpstr>
      <vt:lpstr>华文细黑</vt:lpstr>
      <vt:lpstr>汉仪综艺体简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许艺蓝</cp:lastModifiedBy>
  <cp:revision>160</cp:revision>
  <dcterms:created xsi:type="dcterms:W3CDTF">2019-06-19T02:08:00Z</dcterms:created>
  <dcterms:modified xsi:type="dcterms:W3CDTF">2026-04-22T09:00:28Z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27A83DFB60714C5CBFFE85945BC89312_13</vt:lpwstr>
  </property>
</Properties>
</file>